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4" r:id="rId3"/>
    <p:sldMasterId id="2147483665" r:id="rId4"/>
  </p:sldMasterIdLst>
  <p:notesMasterIdLst>
    <p:notesMasterId r:id="rId67"/>
  </p:notesMasterIdLst>
  <p:sldIdLst>
    <p:sldId id="618" r:id="rId5"/>
    <p:sldId id="471" r:id="rId6"/>
    <p:sldId id="472" r:id="rId7"/>
    <p:sldId id="473" r:id="rId8"/>
    <p:sldId id="619" r:id="rId9"/>
    <p:sldId id="562" r:id="rId10"/>
    <p:sldId id="485" r:id="rId11"/>
    <p:sldId id="484" r:id="rId12"/>
    <p:sldId id="474" r:id="rId13"/>
    <p:sldId id="486" r:id="rId14"/>
    <p:sldId id="475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8" r:id="rId24"/>
    <p:sldId id="414" r:id="rId25"/>
    <p:sldId id="415" r:id="rId26"/>
    <p:sldId id="555" r:id="rId27"/>
    <p:sldId id="561" r:id="rId28"/>
    <p:sldId id="556" r:id="rId29"/>
    <p:sldId id="557" r:id="rId30"/>
    <p:sldId id="558" r:id="rId31"/>
    <p:sldId id="559" r:id="rId32"/>
    <p:sldId id="419" r:id="rId33"/>
    <p:sldId id="420" r:id="rId34"/>
    <p:sldId id="421" r:id="rId35"/>
    <p:sldId id="422" r:id="rId36"/>
    <p:sldId id="424" r:id="rId37"/>
    <p:sldId id="489" r:id="rId38"/>
    <p:sldId id="426" r:id="rId39"/>
    <p:sldId id="427" r:id="rId40"/>
    <p:sldId id="428" r:id="rId41"/>
    <p:sldId id="429" r:id="rId42"/>
    <p:sldId id="431" r:id="rId43"/>
    <p:sldId id="434" r:id="rId44"/>
    <p:sldId id="491" r:id="rId45"/>
    <p:sldId id="492" r:id="rId46"/>
    <p:sldId id="493" r:id="rId47"/>
    <p:sldId id="494" r:id="rId48"/>
    <p:sldId id="436" r:id="rId49"/>
    <p:sldId id="437" r:id="rId50"/>
    <p:sldId id="438" r:id="rId51"/>
    <p:sldId id="441" r:id="rId52"/>
    <p:sldId id="442" r:id="rId53"/>
    <p:sldId id="443" r:id="rId54"/>
    <p:sldId id="450" r:id="rId55"/>
    <p:sldId id="455" r:id="rId56"/>
    <p:sldId id="456" r:id="rId57"/>
    <p:sldId id="464" r:id="rId58"/>
    <p:sldId id="466" r:id="rId59"/>
    <p:sldId id="620" r:id="rId60"/>
    <p:sldId id="468" r:id="rId61"/>
    <p:sldId id="469" r:id="rId62"/>
    <p:sldId id="621" r:id="rId63"/>
    <p:sldId id="470" r:id="rId64"/>
    <p:sldId id="495" r:id="rId65"/>
    <p:sldId id="330" r:id="rId66"/>
  </p:sldIdLst>
  <p:sldSz cx="12188825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517"/>
    <a:srgbClr val="F46A02"/>
    <a:srgbClr val="2CB7E8"/>
    <a:srgbClr val="2DA9E7"/>
    <a:srgbClr val="FFCC00"/>
    <a:srgbClr val="C0C0C0"/>
    <a:srgbClr val="F67B00"/>
    <a:srgbClr val="0099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-876" y="-102"/>
      </p:cViewPr>
      <p:guideLst>
        <p:guide orient="horz" pos="2186"/>
        <p:guide pos="38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600" y="685800"/>
            <a:ext cx="60948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EDF934E-5F5C-42BD-B574-87B45BBE959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229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47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87" y="274638"/>
            <a:ext cx="10970766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487" y="1600200"/>
            <a:ext cx="10970766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487" y="6245225"/>
            <a:ext cx="2844273" cy="4762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4828" y="6245225"/>
            <a:ext cx="3860084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5981" y="6245225"/>
            <a:ext cx="2844273" cy="4762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2F5317D-AAF4-4342-BF5F-0C8E293B79E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25" y="365125"/>
            <a:ext cx="10513409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13" y="457200"/>
            <a:ext cx="416448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108" y="457201"/>
            <a:ext cx="6170914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13" y="2057400"/>
            <a:ext cx="4164481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165" indent="0">
              <a:buNone/>
              <a:defRPr sz="1400"/>
            </a:lvl5pPr>
            <a:lvl6pPr marL="2285365" indent="0">
              <a:buNone/>
              <a:defRPr sz="1400"/>
            </a:lvl6pPr>
            <a:lvl7pPr marL="2742565" indent="0">
              <a:buNone/>
              <a:defRPr sz="1400"/>
            </a:lvl7pPr>
            <a:lvl8pPr marL="3199765" indent="0">
              <a:buNone/>
              <a:defRPr sz="1400"/>
            </a:lvl8pPr>
            <a:lvl9pPr marL="3656965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082" y="365125"/>
            <a:ext cx="2628352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25" y="365125"/>
            <a:ext cx="773268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025" y="365125"/>
            <a:ext cx="10513409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682" y="1122363"/>
            <a:ext cx="91420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682" y="3602038"/>
            <a:ext cx="914209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677" y="1709738"/>
            <a:ext cx="1051340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677" y="4589463"/>
            <a:ext cx="1051340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25" y="1825625"/>
            <a:ext cx="518052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914" y="1825625"/>
            <a:ext cx="518052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13" y="365125"/>
            <a:ext cx="10513409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527" y="1778438"/>
            <a:ext cx="4872559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165" indent="0">
              <a:buNone/>
              <a:defRPr sz="1800"/>
            </a:lvl5pPr>
            <a:lvl6pPr marL="2285365" indent="0">
              <a:buNone/>
              <a:defRPr sz="1800"/>
            </a:lvl6pPr>
            <a:lvl7pPr marL="2742565" indent="0">
              <a:buNone/>
              <a:defRPr sz="1800"/>
            </a:lvl7pPr>
            <a:lvl8pPr marL="3199765" indent="0">
              <a:buNone/>
              <a:defRPr sz="1800"/>
            </a:lvl8pPr>
            <a:lvl9pPr marL="3656965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527" y="2665379"/>
            <a:ext cx="4872559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5634" y="1778438"/>
            <a:ext cx="489655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165" indent="0">
              <a:buNone/>
              <a:defRPr sz="1800"/>
            </a:lvl5pPr>
            <a:lvl6pPr marL="2285365" indent="0">
              <a:buNone/>
              <a:defRPr sz="1800"/>
            </a:lvl6pPr>
            <a:lvl7pPr marL="2742565" indent="0">
              <a:buNone/>
              <a:defRPr sz="1800"/>
            </a:lvl7pPr>
            <a:lvl8pPr marL="3199765" indent="0">
              <a:buNone/>
              <a:defRPr sz="1800"/>
            </a:lvl8pPr>
            <a:lvl9pPr marL="3656965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5634" y="2665379"/>
            <a:ext cx="489655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401320" y="176530"/>
            <a:ext cx="417636" cy="4331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+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594480" y="357960"/>
            <a:ext cx="417636" cy="433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 userDrawn="1"/>
        </p:nvSpPr>
        <p:spPr>
          <a:xfrm>
            <a:off x="429261" y="1072341"/>
            <a:ext cx="4308624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/>
              <a:t>+</a:t>
            </a:r>
          </a:p>
        </p:txBody>
      </p:sp>
      <p:sp>
        <p:nvSpPr>
          <p:cNvPr id="18" name="矩形 17"/>
          <p:cNvSpPr/>
          <p:nvPr userDrawn="1"/>
        </p:nvSpPr>
        <p:spPr>
          <a:xfrm>
            <a:off x="11787505" y="6033318"/>
            <a:ext cx="332105" cy="825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/>
          <p:cNvSpPr/>
          <p:nvPr userDrawn="1"/>
        </p:nvSpPr>
        <p:spPr>
          <a:xfrm>
            <a:off x="11787505" y="5322118"/>
            <a:ext cx="332105" cy="710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内容占位符 2"/>
          <p:cNvSpPr txBox="1"/>
          <p:nvPr userDrawn="1"/>
        </p:nvSpPr>
        <p:spPr>
          <a:xfrm>
            <a:off x="609600" y="1600200"/>
            <a:ext cx="10971213" cy="4527550"/>
          </a:xfrm>
          <a:prstGeom prst="rect">
            <a:avLst/>
          </a:prstGeom>
        </p:spPr>
        <p:txBody>
          <a:bodyPr/>
          <a:lstStyle/>
          <a:p>
            <a:pPr marL="408305" marR="0" lvl="0" indent="-408305" algn="l" defTabSz="1088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884555" marR="0" lvl="1" indent="-340360" algn="l" defTabSz="1088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1360805" marR="0" lvl="2" indent="-272415" algn="l" defTabSz="1088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905000" marR="0" lvl="3" indent="-272415" algn="l" defTabSz="1088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2449195" marR="0" lvl="4" indent="-272415" algn="l" defTabSz="1088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21" name="标题 1"/>
          <p:cNvSpPr txBox="1"/>
          <p:nvPr userDrawn="1"/>
        </p:nvSpPr>
        <p:spPr>
          <a:xfrm>
            <a:off x="1237422" y="286522"/>
            <a:ext cx="7314248" cy="566869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B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单击此处编辑标题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98" y="6215876"/>
            <a:ext cx="3099763" cy="5094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01320" y="176530"/>
            <a:ext cx="417636" cy="4331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+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594480" y="357960"/>
            <a:ext cx="417636" cy="433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 userDrawn="1"/>
        </p:nvSpPr>
        <p:spPr>
          <a:xfrm>
            <a:off x="429261" y="1072341"/>
            <a:ext cx="4308624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/>
              <a:t>+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787505" y="6033318"/>
            <a:ext cx="332105" cy="825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11787505" y="5322118"/>
            <a:ext cx="332105" cy="710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98" y="6215876"/>
            <a:ext cx="3099763" cy="5094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13" y="457200"/>
            <a:ext cx="416448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108" y="457201"/>
            <a:ext cx="6170914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13" y="2057400"/>
            <a:ext cx="4164481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165" indent="0">
              <a:buNone/>
              <a:defRPr sz="1400"/>
            </a:lvl5pPr>
            <a:lvl6pPr marL="2285365" indent="0">
              <a:buNone/>
              <a:defRPr sz="1400"/>
            </a:lvl6pPr>
            <a:lvl7pPr marL="2742565" indent="0">
              <a:buNone/>
              <a:defRPr sz="1400"/>
            </a:lvl7pPr>
            <a:lvl8pPr marL="3199765" indent="0">
              <a:buNone/>
              <a:defRPr sz="1400"/>
            </a:lvl8pPr>
            <a:lvl9pPr marL="3656965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082" y="365125"/>
            <a:ext cx="2628352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25" y="365125"/>
            <a:ext cx="773268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025" y="365125"/>
            <a:ext cx="10513409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SCU-lnqn\Desktop\四川大学图书馆LOGO.png"/>
          <p:cNvPicPr>
            <a:picLocks noChangeAspect="1" noChangeArrowheads="1"/>
          </p:cNvPicPr>
          <p:nvPr userDrawn="1"/>
        </p:nvPicPr>
        <p:blipFill>
          <a:blip r:embed="rId4">
            <a:lum bright="70000" contrast="-40000"/>
          </a:blip>
          <a:srcRect/>
          <a:stretch>
            <a:fillRect/>
          </a:stretch>
        </p:blipFill>
        <p:spPr bwMode="auto">
          <a:xfrm>
            <a:off x="2853740" y="286522"/>
            <a:ext cx="6241862" cy="6143668"/>
          </a:xfrm>
          <a:prstGeom prst="rect">
            <a:avLst/>
          </a:prstGeom>
          <a:noFill/>
        </p:spPr>
      </p:pic>
      <p:sp>
        <p:nvSpPr>
          <p:cNvPr id="5" name="矩形 4"/>
          <p:cNvSpPr/>
          <p:nvPr userDrawn="1"/>
        </p:nvSpPr>
        <p:spPr>
          <a:xfrm>
            <a:off x="1270" y="3213770"/>
            <a:ext cx="12189143" cy="2132330"/>
          </a:xfrm>
          <a:prstGeom prst="rect">
            <a:avLst/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PA_文本框 3"/>
          <p:cNvSpPr txBox="1"/>
          <p:nvPr userDrawn="1">
            <p:custDataLst>
              <p:tags r:id="rId1"/>
            </p:custDataLst>
          </p:nvPr>
        </p:nvSpPr>
        <p:spPr>
          <a:xfrm>
            <a:off x="0" y="3414263"/>
            <a:ext cx="1219041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 谢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_文本框 45"/>
          <p:cNvSpPr txBox="1"/>
          <p:nvPr userDrawn="1">
            <p:custDataLst>
              <p:tags r:id="rId2"/>
            </p:custDataLst>
          </p:nvPr>
        </p:nvSpPr>
        <p:spPr>
          <a:xfrm>
            <a:off x="1" y="4569412"/>
            <a:ext cx="12190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方正细圆简体" panose="03000509000000000000" pitchFamily="2" charset="-122"/>
              </a:rPr>
              <a:t>Thank You</a:t>
            </a:r>
            <a:endParaRPr lang="en-US" altLang="zh-CN" sz="3600" b="1" dirty="0">
              <a:solidFill>
                <a:schemeClr val="bg1"/>
              </a:solidFill>
              <a:latin typeface="Comic Sans MS" panose="030F0702030302020204" pitchFamily="66" charset="0"/>
              <a:ea typeface="方正细圆简体" panose="03000509000000000000" pitchFamily="2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682" y="1122363"/>
            <a:ext cx="91420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682" y="3602038"/>
            <a:ext cx="914209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25" y="365125"/>
            <a:ext cx="10513409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025" y="1825625"/>
            <a:ext cx="10513409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677" y="1709738"/>
            <a:ext cx="1051340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677" y="4589463"/>
            <a:ext cx="1051340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25" y="365125"/>
            <a:ext cx="10513409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25" y="1825625"/>
            <a:ext cx="518052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914" y="1825625"/>
            <a:ext cx="518052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13" y="365125"/>
            <a:ext cx="10513409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527" y="1778438"/>
            <a:ext cx="4872559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165" indent="0">
              <a:buNone/>
              <a:defRPr sz="1800"/>
            </a:lvl5pPr>
            <a:lvl6pPr marL="2285365" indent="0">
              <a:buNone/>
              <a:defRPr sz="1800"/>
            </a:lvl6pPr>
            <a:lvl7pPr marL="2742565" indent="0">
              <a:buNone/>
              <a:defRPr sz="1800"/>
            </a:lvl7pPr>
            <a:lvl8pPr marL="3199765" indent="0">
              <a:buNone/>
              <a:defRPr sz="1800"/>
            </a:lvl8pPr>
            <a:lvl9pPr marL="3656965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527" y="2665379"/>
            <a:ext cx="4872559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5634" y="1778438"/>
            <a:ext cx="489655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165" indent="0">
              <a:buNone/>
              <a:defRPr sz="1800"/>
            </a:lvl5pPr>
            <a:lvl6pPr marL="2285365" indent="0">
              <a:buNone/>
              <a:defRPr sz="1800"/>
            </a:lvl6pPr>
            <a:lvl7pPr marL="2742565" indent="0">
              <a:buNone/>
              <a:defRPr sz="1800"/>
            </a:lvl7pPr>
            <a:lvl8pPr marL="3199765" indent="0">
              <a:buNone/>
              <a:defRPr sz="1800"/>
            </a:lvl8pPr>
            <a:lvl9pPr marL="3656965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5634" y="2665379"/>
            <a:ext cx="489655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025" y="6356350"/>
            <a:ext cx="2742628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7759" y="6356350"/>
            <a:ext cx="411394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08806" y="6356350"/>
            <a:ext cx="2742628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270" y="3213770"/>
            <a:ext cx="12189143" cy="2132330"/>
          </a:xfrm>
          <a:prstGeom prst="rect">
            <a:avLst/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TextBox 2"/>
          <p:cNvSpPr txBox="1"/>
          <p:nvPr userDrawn="1"/>
        </p:nvSpPr>
        <p:spPr>
          <a:xfrm>
            <a:off x="5572722" y="1786384"/>
            <a:ext cx="6715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信息检索与利用</a:t>
            </a:r>
            <a:endParaRPr lang="en-US" altLang="zh-CN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副标题 2"/>
          <p:cNvSpPr txBox="1"/>
          <p:nvPr userDrawn="1"/>
        </p:nvSpPr>
        <p:spPr>
          <a:xfrm>
            <a:off x="5962413" y="4560282"/>
            <a:ext cx="4309257" cy="757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任课教师：何晓庆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4" y="284684"/>
            <a:ext cx="3528391" cy="579874"/>
          </a:xfrm>
          <a:prstGeom prst="rect">
            <a:avLst/>
          </a:prstGeom>
        </p:spPr>
      </p:pic>
      <p:pic>
        <p:nvPicPr>
          <p:cNvPr id="4" name="Picture 4" descr="C:\Users\SCU-lnqn\Desktop\图片1.png"/>
          <p:cNvPicPr>
            <a:picLocks noChangeAspect="1" noChangeArrowheads="1"/>
          </p:cNvPicPr>
          <p:nvPr userDrawn="1"/>
        </p:nvPicPr>
        <p:blipFill>
          <a:blip r:embed="rId6"/>
          <a:srcRect t="51026" r="43588"/>
          <a:stretch>
            <a:fillRect/>
          </a:stretch>
        </p:blipFill>
        <p:spPr bwMode="auto">
          <a:xfrm>
            <a:off x="308728" y="1643844"/>
            <a:ext cx="5449179" cy="4000528"/>
          </a:xfrm>
          <a:prstGeom prst="rect">
            <a:avLst/>
          </a:prstGeom>
          <a:noFill/>
        </p:spPr>
      </p:pic>
      <p:sp>
        <p:nvSpPr>
          <p:cNvPr id="5" name="矩形 4"/>
          <p:cNvSpPr/>
          <p:nvPr userDrawn="1"/>
        </p:nvSpPr>
        <p:spPr>
          <a:xfrm>
            <a:off x="401320" y="176530"/>
            <a:ext cx="417636" cy="4331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+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594480" y="357960"/>
            <a:ext cx="417636" cy="433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429261" y="1072341"/>
            <a:ext cx="4308624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/>
              <a:t>+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11787505" y="6033318"/>
            <a:ext cx="332105" cy="825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 userDrawn="1"/>
        </p:nvSpPr>
        <p:spPr>
          <a:xfrm>
            <a:off x="11787505" y="5322118"/>
            <a:ext cx="332105" cy="710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98" y="6215876"/>
            <a:ext cx="3099763" cy="5094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25" y="6356350"/>
            <a:ext cx="2742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8806" y="6356350"/>
            <a:ext cx="2742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8260" y="85725"/>
            <a:ext cx="12285980" cy="66859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SCU-lnqn\Desktop\四川大学图书馆LOGO.png"/>
          <p:cNvPicPr>
            <a:picLocks noChangeAspect="1" noChangeArrowheads="1"/>
          </p:cNvPicPr>
          <p:nvPr userDrawn="1"/>
        </p:nvPicPr>
        <p:blipFill>
          <a:blip r:embed="rId14">
            <a:lum bright="70000" contrast="-40000"/>
          </a:blip>
          <a:srcRect/>
          <a:stretch>
            <a:fillRect/>
          </a:stretch>
        </p:blipFill>
        <p:spPr bwMode="auto">
          <a:xfrm>
            <a:off x="2853740" y="286522"/>
            <a:ext cx="6241862" cy="6143668"/>
          </a:xfrm>
          <a:prstGeom prst="rect">
            <a:avLst/>
          </a:prstGeom>
          <a:noFill/>
        </p:spPr>
      </p:pic>
      <p:sp>
        <p:nvSpPr>
          <p:cNvPr id="7" name="矩形 6"/>
          <p:cNvSpPr/>
          <p:nvPr userDrawn="1"/>
        </p:nvSpPr>
        <p:spPr>
          <a:xfrm>
            <a:off x="1270" y="3213770"/>
            <a:ext cx="12189143" cy="2132330"/>
          </a:xfrm>
          <a:prstGeom prst="rect">
            <a:avLst/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PA_文本框 3"/>
          <p:cNvSpPr txBox="1"/>
          <p:nvPr userDrawn="1">
            <p:custDataLst>
              <p:tags r:id="rId12"/>
            </p:custDataLst>
          </p:nvPr>
        </p:nvSpPr>
        <p:spPr>
          <a:xfrm>
            <a:off x="0" y="3414263"/>
            <a:ext cx="1219041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 谢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_文本框 45"/>
          <p:cNvSpPr txBox="1"/>
          <p:nvPr userDrawn="1">
            <p:custDataLst>
              <p:tags r:id="rId13"/>
            </p:custDataLst>
          </p:nvPr>
        </p:nvSpPr>
        <p:spPr>
          <a:xfrm>
            <a:off x="1" y="4569412"/>
            <a:ext cx="12190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方正细圆简体" panose="03000509000000000000" pitchFamily="2" charset="-122"/>
              </a:rPr>
              <a:t>Thank You</a:t>
            </a:r>
            <a:endParaRPr lang="en-US" altLang="zh-CN" sz="3600" b="1" dirty="0">
              <a:solidFill>
                <a:schemeClr val="bg1"/>
              </a:solidFill>
              <a:latin typeface="Comic Sans MS" panose="030F0702030302020204" pitchFamily="66" charset="0"/>
              <a:ea typeface="方正细圆简体" panose="03000509000000000000" pitchFamily="2" charset="-122"/>
              <a:cs typeface="+mn-ea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25" y="365125"/>
            <a:ext cx="105134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25" y="1825625"/>
            <a:ext cx="105134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25" y="6356350"/>
            <a:ext cx="2742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759" y="6356350"/>
            <a:ext cx="41139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8806" y="6356350"/>
            <a:ext cx="2742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/>
        </p:nvSpPr>
        <p:spPr>
          <a:xfrm>
            <a:off x="4753610" y="3332480"/>
            <a:ext cx="6202680" cy="1017905"/>
          </a:xfrm>
          <a:prstGeom prst="rect">
            <a:avLst/>
          </a:prstGeom>
        </p:spPr>
        <p:txBody>
          <a:bodyPr>
            <a:noAutofit/>
          </a:bodyPr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34290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sz="4000"/>
              <a:t>第</a:t>
            </a:r>
            <a:r>
              <a:rPr lang="en-US" altLang="zh-CN" sz="4000"/>
              <a:t>3</a:t>
            </a:r>
            <a:r>
              <a:rPr sz="4000"/>
              <a:t>章 中文数据库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C:\Users\Administrator\Desktop\QQ截图201709220903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20" y="44450"/>
            <a:ext cx="8474075" cy="324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1" name="Picture 3" descr="C:\Users\Administrator\Desktop\QQ截图2017092209033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95" y="2492375"/>
            <a:ext cx="8475663" cy="6138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4223208" y="2216150"/>
            <a:ext cx="720725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17508" y="3019425"/>
            <a:ext cx="720725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 descr="C:\Users\Administrator\Desktop\QQ截图20170919162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95" y="904875"/>
            <a:ext cx="9105900" cy="5580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3391358" y="3481388"/>
            <a:ext cx="720725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C:\Users\Administrator\Desktop\QQ截图201709191622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70" y="549275"/>
            <a:ext cx="8959850" cy="5759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C:\Users\Administrator\Desktop\QQ截图201709191623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20" y="404813"/>
            <a:ext cx="8005763" cy="6119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39" name="Picture 3" descr="C:\Users\Administrator\Desktop\QQ截图2017091916243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20" y="6858000"/>
            <a:ext cx="8564563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0365 -0.55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 descr="C:\Users\Administrator\Desktop\QQ截图20170919162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95" y="904875"/>
            <a:ext cx="9105900" cy="5580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6934658" y="4168775"/>
            <a:ext cx="720725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 descr="C:\Users\Administrator\Desktop\QQ截图201709191634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33" y="476250"/>
            <a:ext cx="7794625" cy="432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3" name="Picture 3" descr="C:\Users\Administrator\Desktop\QQ截图201709191635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33" y="6746875"/>
            <a:ext cx="8008937" cy="3240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0052 -0.5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 descr="C:\Users\Administrator\Desktop\QQ截图20170919162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95" y="904875"/>
            <a:ext cx="9105900" cy="5580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3310395" y="4984750"/>
            <a:ext cx="1620838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 descr="C:\Users\Administrator\Desktop\QQ截图201709191639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08" y="544513"/>
            <a:ext cx="8966200" cy="4679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7" name="Picture 3" descr="C:\Users\Administrator\Desktop\QQ截图201709191642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870" y="-26987"/>
            <a:ext cx="5011738" cy="6480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52986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 descr="C:\Users\Administrator\Desktop\QQ截图20170919162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95" y="904875"/>
            <a:ext cx="9105900" cy="5580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597483" y="2565400"/>
            <a:ext cx="647700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 descr="C:\Users\Administrator\Desktop\QQ截图201709191656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258" y="2273300"/>
            <a:ext cx="8280400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Picture 3" descr="C:\Users\Administrator\Desktop\QQ截图2017091916575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3" y="549275"/>
            <a:ext cx="8280400" cy="157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4121608" y="1009650"/>
            <a:ext cx="360362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9433" y="1412875"/>
            <a:ext cx="649287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46945" y="3141663"/>
            <a:ext cx="6048375" cy="461645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QQ截图201709191525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08" y="4365625"/>
            <a:ext cx="1571625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3" descr="C:\Users\Administrator\Desktop\QQ截图201709191526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670" y="3284538"/>
            <a:ext cx="2009775" cy="847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Picture 4" descr="C:\Users\Administrator\Desktop\QQ截图20170919152650.jpg"/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1991183" y="5373688"/>
            <a:ext cx="4448175" cy="77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Picture 5" descr="C:\Users\Administrator\Desktop\QQ截图201709191527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370" y="4508500"/>
            <a:ext cx="2457450" cy="676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Picture 6" descr="C:\Users\Administrator\Desktop\QQ截图2017091915275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058" y="1476375"/>
            <a:ext cx="2655887" cy="1231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Picture 7" descr="C:\Users\Administrator\Desktop\QQ截图2017091915290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370" y="1196975"/>
            <a:ext cx="5381625" cy="61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4" name="Picture 8" descr="C:\Users\Administrator\Desktop\QQ截图2017091915243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4145" y="2257425"/>
            <a:ext cx="2047875" cy="523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5" name="Picture 9" descr="C:\Users\Administrator\Desktop\QQ截图20170919152456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2620" y="3141663"/>
            <a:ext cx="2190750" cy="657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0" name="Text Box 31"/>
          <p:cNvSpPr txBox="1"/>
          <p:nvPr/>
        </p:nvSpPr>
        <p:spPr>
          <a:xfrm>
            <a:off x="1327132" y="390525"/>
            <a:ext cx="2926080" cy="46037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综合性中文数据平台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530" name="Text Box 2"/>
          <p:cNvSpPr txBox="1"/>
          <p:nvPr/>
        </p:nvSpPr>
        <p:spPr>
          <a:xfrm>
            <a:off x="1778458" y="185738"/>
            <a:ext cx="2876550" cy="5835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dirty="0"/>
              <a:t>检索的技术</a:t>
            </a:r>
            <a:r>
              <a:rPr lang="en-US" altLang="zh-CN" dirty="0">
                <a:latin typeface="微软雅黑" panose="020B0503020204020204" pitchFamily="34" charset="-122"/>
              </a:rPr>
              <a:t>……</a:t>
            </a:r>
            <a:endParaRPr lang="en-US" altLang="zh-CN" dirty="0"/>
          </a:p>
        </p:txBody>
      </p:sp>
      <p:sp>
        <p:nvSpPr>
          <p:cNvPr id="22531" name="Rectangle 11"/>
          <p:cNvSpPr>
            <a:spLocks noGrp="1"/>
          </p:cNvSpPr>
          <p:nvPr>
            <p:ph type="subTitle" idx="1"/>
          </p:nvPr>
        </p:nvSpPr>
        <p:spPr>
          <a:xfrm>
            <a:off x="1523365" y="1122680"/>
            <a:ext cx="9142095" cy="4135120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eaLnBrk="1" hangingPunct="1">
              <a:lnSpc>
                <a:spcPct val="150000"/>
              </a:lnSpc>
              <a:buClr>
                <a:srgbClr val="F46A02"/>
              </a:buClr>
            </a:pPr>
            <a:r>
              <a:rPr lang="zh-CN" altLang="en-US" sz="2800" dirty="0">
                <a:ea typeface="微软雅黑" panose="020B0503020204020204" pitchFamily="34" charset="-122"/>
              </a:rPr>
              <a:t>限制检索</a:t>
            </a:r>
          </a:p>
          <a:p>
            <a:pPr eaLnBrk="1" hangingPunct="1">
              <a:lnSpc>
                <a:spcPct val="150000"/>
              </a:lnSpc>
              <a:buClr>
                <a:srgbClr val="F46A02"/>
              </a:buClr>
            </a:pPr>
            <a:r>
              <a:rPr lang="zh-CN" altLang="en-US" sz="2800" dirty="0">
                <a:ea typeface="微软雅黑" panose="020B0503020204020204" pitchFamily="34" charset="-122"/>
              </a:rPr>
              <a:t>布尔逻辑检索</a:t>
            </a:r>
          </a:p>
          <a:p>
            <a:pPr eaLnBrk="1" hangingPunct="1">
              <a:lnSpc>
                <a:spcPct val="150000"/>
              </a:lnSpc>
              <a:buClr>
                <a:srgbClr val="F46A02"/>
              </a:buClr>
            </a:pPr>
            <a:r>
              <a:rPr lang="zh-CN" altLang="en-US" sz="2800" dirty="0">
                <a:ea typeface="微软雅黑" panose="020B0503020204020204" pitchFamily="34" charset="-122"/>
              </a:rPr>
              <a:t>位置检索</a:t>
            </a:r>
          </a:p>
          <a:p>
            <a:pPr eaLnBrk="1" hangingPunct="1">
              <a:lnSpc>
                <a:spcPct val="150000"/>
              </a:lnSpc>
              <a:buClr>
                <a:srgbClr val="F46A02"/>
              </a:buClr>
            </a:pPr>
            <a:r>
              <a:rPr lang="zh-CN" altLang="en-US" sz="2800" dirty="0">
                <a:ea typeface="微软雅黑" panose="020B0503020204020204" pitchFamily="34" charset="-122"/>
              </a:rPr>
              <a:t>截词检索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1486358" y="5070475"/>
            <a:ext cx="9180512" cy="749300"/>
            <a:chOff x="-23" y="3194"/>
            <a:chExt cx="5783" cy="472"/>
          </a:xfrm>
        </p:grpSpPr>
        <p:sp>
          <p:nvSpPr>
            <p:cNvPr id="22534" name="Rectangle 13"/>
            <p:cNvSpPr/>
            <p:nvPr/>
          </p:nvSpPr>
          <p:spPr>
            <a:xfrm>
              <a:off x="0" y="3376"/>
              <a:ext cx="5760" cy="29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22535" name="Rectangle 14"/>
            <p:cNvSpPr/>
            <p:nvPr/>
          </p:nvSpPr>
          <p:spPr>
            <a:xfrm>
              <a:off x="-23" y="3194"/>
              <a:ext cx="5783" cy="290"/>
            </a:xfrm>
            <a:prstGeom prst="rect">
              <a:avLst/>
            </a:prstGeom>
            <a:solidFill>
              <a:srgbClr val="F46A02"/>
            </a:solidFill>
            <a:ln w="9525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24943" name="Rectangle 15"/>
          <p:cNvSpPr/>
          <p:nvPr/>
        </p:nvSpPr>
        <p:spPr>
          <a:xfrm>
            <a:off x="4574363" y="4941888"/>
            <a:ext cx="3041015" cy="5835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b="1" dirty="0"/>
              <a:t>信息检索的技术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245" y="1117600"/>
            <a:ext cx="2579688" cy="142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Rectangle 6"/>
          <p:cNvSpPr/>
          <p:nvPr/>
        </p:nvSpPr>
        <p:spPr>
          <a:xfrm>
            <a:off x="2494420" y="476250"/>
            <a:ext cx="1597025" cy="52197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ea typeface="黑体" panose="02010609060101010101" pitchFamily="49" charset="-122"/>
              </a:rPr>
              <a:t>1  </a:t>
            </a:r>
            <a:r>
              <a:rPr lang="zh-CN" altLang="en-US" sz="2800" b="1" dirty="0">
                <a:ea typeface="黑体" panose="02010609060101010101" pitchFamily="49" charset="-122"/>
              </a:rPr>
              <a:t>逻辑与</a:t>
            </a:r>
          </a:p>
        </p:txBody>
      </p:sp>
      <p:sp>
        <p:nvSpPr>
          <p:cNvPr id="31751" name="Rectangle 6"/>
          <p:cNvSpPr/>
          <p:nvPr/>
        </p:nvSpPr>
        <p:spPr>
          <a:xfrm>
            <a:off x="2007058" y="2252663"/>
            <a:ext cx="5974080" cy="829945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例如课题</a:t>
            </a:r>
            <a:r>
              <a:rPr lang="zh-CN" altLang="en-US" sz="2400" dirty="0">
                <a:solidFill>
                  <a:schemeClr val="hlink"/>
                </a:solidFill>
                <a:ea typeface="黑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抗糖尿病药物罗格列酮的合成</a:t>
            </a:r>
            <a:r>
              <a:rPr lang="zh-CN" altLang="en-US" sz="2400" dirty="0">
                <a:solidFill>
                  <a:schemeClr val="hlink"/>
                </a:solidFill>
                <a:ea typeface="黑体" panose="02010609060101010101" pitchFamily="49" charset="-122"/>
              </a:rPr>
              <a:t>”</a:t>
            </a:r>
            <a:endParaRPr lang="zh-CN" altLang="en-US" sz="2400" dirty="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检索式：篇名</a:t>
            </a:r>
            <a:r>
              <a:rPr lang="en-US" altLang="zh-CN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罗格列酮*合成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1522870" y="3068638"/>
            <a:ext cx="9144000" cy="3373438"/>
            <a:chOff x="0" y="1828"/>
            <a:chExt cx="5760" cy="2125"/>
          </a:xfrm>
        </p:grpSpPr>
        <p:sp>
          <p:nvSpPr>
            <p:cNvPr id="23560" name="Rectangle 6"/>
            <p:cNvSpPr/>
            <p:nvPr/>
          </p:nvSpPr>
          <p:spPr>
            <a:xfrm>
              <a:off x="0" y="3430"/>
              <a:ext cx="5760" cy="523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罗格列酮”和“合成”可以互换位置，也可以同时列在第一行检索框内</a:t>
              </a:r>
            </a:p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但不能在高级检索的一个检索词框中输入检索式如“罗格列酮*合成”</a:t>
              </a:r>
              <a:r>
                <a:rPr lang="zh-CN" altLang="en-US" sz="2000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   </a:t>
              </a:r>
            </a:p>
          </p:txBody>
        </p:sp>
        <p:pic>
          <p:nvPicPr>
            <p:cNvPr id="2356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" y="1828"/>
              <a:ext cx="5035" cy="1608"/>
            </a:xfrm>
            <a:prstGeom prst="rect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23558" name="Rectangle 11"/>
          <p:cNvSpPr/>
          <p:nvPr/>
        </p:nvSpPr>
        <p:spPr>
          <a:xfrm>
            <a:off x="2062620" y="1173163"/>
            <a:ext cx="5761038" cy="922020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具有概念交叉或概念限定关系的组配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  增强专指度，提高查准率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  逻辑与关系的检索词位置在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CNKI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检索中可以交换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t="1411" r="68025" b="74612"/>
          <a:stretch>
            <a:fillRect/>
          </a:stretch>
        </p:blipFill>
        <p:spPr>
          <a:xfrm>
            <a:off x="2083258" y="2997200"/>
            <a:ext cx="4659312" cy="1116013"/>
          </a:xfrm>
          <a:prstGeom prst="rect">
            <a:avLst/>
          </a:prstGeom>
          <a:noFill/>
          <a:ln w="222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578" name="内容占位符 1"/>
          <p:cNvSpPr/>
          <p:nvPr/>
        </p:nvSpPr>
        <p:spPr>
          <a:xfrm>
            <a:off x="1918158" y="1101725"/>
            <a:ext cx="5410200" cy="863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ts val="2100"/>
              </a:lnSpc>
              <a:spcBef>
                <a:spcPts val="600"/>
              </a:spcBef>
              <a:buNone/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eaLnBrk="1" hangingPunct="1">
              <a:lnSpc>
                <a:spcPts val="2100"/>
              </a:lnSpc>
              <a:spcBef>
                <a:spcPts val="600"/>
              </a:spcBef>
              <a:buNone/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0" indent="-342900" eaLnBrk="1" hangingPunct="1">
              <a:lnSpc>
                <a:spcPts val="3000"/>
              </a:lnSpc>
              <a:spcBef>
                <a:spcPts val="600"/>
              </a:spcBef>
              <a:buNone/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295" y="549275"/>
            <a:ext cx="3000375" cy="2160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Rectangle 7"/>
          <p:cNvSpPr/>
          <p:nvPr/>
        </p:nvSpPr>
        <p:spPr>
          <a:xfrm>
            <a:off x="2494420" y="476250"/>
            <a:ext cx="1597025" cy="52197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ea typeface="黑体" panose="02010609060101010101" pitchFamily="49" charset="-122"/>
              </a:rPr>
              <a:t>2  </a:t>
            </a:r>
            <a:r>
              <a:rPr lang="zh-CN" altLang="en-US" sz="2800" b="1" dirty="0">
                <a:ea typeface="黑体" panose="02010609060101010101" pitchFamily="49" charset="-122"/>
              </a:rPr>
              <a:t>逻辑或</a:t>
            </a:r>
          </a:p>
        </p:txBody>
      </p:sp>
      <p:sp>
        <p:nvSpPr>
          <p:cNvPr id="32774" name="Rectangle 6"/>
          <p:cNvSpPr/>
          <p:nvPr/>
        </p:nvSpPr>
        <p:spPr>
          <a:xfrm>
            <a:off x="1738770" y="1844675"/>
            <a:ext cx="8532813" cy="82994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例如课题“抗糖尿病药物罗格列酮的合成”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检索式：篇名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罗格列酮*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制备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sp>
        <p:nvSpPr>
          <p:cNvPr id="24582" name="Rectangle 9"/>
          <p:cNvSpPr/>
          <p:nvPr/>
        </p:nvSpPr>
        <p:spPr>
          <a:xfrm>
            <a:off x="2134058" y="1173163"/>
            <a:ext cx="5329237" cy="645160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具有概念相同、概念相关或概念并列关系的组配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扩大检索范围，避免漏检，提高查全率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1991183" y="2708275"/>
            <a:ext cx="8208962" cy="3775076"/>
            <a:chOff x="340" y="1737"/>
            <a:chExt cx="5171" cy="2378"/>
          </a:xfrm>
        </p:grpSpPr>
        <p:grpSp>
          <p:nvGrpSpPr>
            <p:cNvPr id="24585" name="Group 10"/>
            <p:cNvGrpSpPr/>
            <p:nvPr/>
          </p:nvGrpSpPr>
          <p:grpSpPr>
            <a:xfrm>
              <a:off x="340" y="1737"/>
              <a:ext cx="5171" cy="2378"/>
              <a:chOff x="340" y="1737"/>
              <a:chExt cx="5171" cy="2378"/>
            </a:xfrm>
          </p:grpSpPr>
          <p:sp>
            <p:nvSpPr>
              <p:cNvPr id="24587" name="Rectangle 6"/>
              <p:cNvSpPr/>
              <p:nvPr/>
            </p:nvSpPr>
            <p:spPr>
              <a:xfrm>
                <a:off x="340" y="3592"/>
                <a:ext cx="5171" cy="52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en-US" altLang="zh-CN" sz="2000" b="1" dirty="0">
                    <a:ea typeface="黑体" panose="02010609060101010101" pitchFamily="49" charset="-122"/>
                  </a:rPr>
                  <a:t>   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逻辑或关系应列在最前端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，且逻辑或之间的各词可以交换顺序，可以在一个检索行列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个逻辑或的检索词。</a:t>
                </a:r>
              </a:p>
            </p:txBody>
          </p:sp>
          <p:pic>
            <p:nvPicPr>
              <p:cNvPr id="24588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" y="1737"/>
                <a:ext cx="5035" cy="1814"/>
              </a:xfrm>
              <a:prstGeom prst="rect">
                <a:avLst/>
              </a:prstGeom>
              <a:noFill/>
              <a:ln w="22225" cap="flat" cmpd="sng">
                <a:solidFill>
                  <a:schemeClr val="accent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</p:grpSp>
        <p:sp>
          <p:nvSpPr>
            <p:cNvPr id="24586" name="Line 11"/>
            <p:cNvSpPr/>
            <p:nvPr/>
          </p:nvSpPr>
          <p:spPr>
            <a:xfrm>
              <a:off x="385" y="2568"/>
              <a:ext cx="31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21" name="Picture 8"/>
          <p:cNvPicPr>
            <a:picLocks noChangeAspect="1"/>
          </p:cNvPicPr>
          <p:nvPr/>
        </p:nvPicPr>
        <p:blipFill>
          <a:blip r:embed="rId3"/>
          <a:srcRect r="67567" b="72495"/>
          <a:stretch>
            <a:fillRect/>
          </a:stretch>
        </p:blipFill>
        <p:spPr>
          <a:xfrm>
            <a:off x="2999245" y="2708275"/>
            <a:ext cx="4711700" cy="1439863"/>
          </a:xfrm>
          <a:prstGeom prst="rect">
            <a:avLst/>
          </a:prstGeom>
          <a:noFill/>
          <a:ln w="222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7183" y="344488"/>
            <a:ext cx="6286500" cy="13220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Wingdings" panose="05000000000000000000" pitchFamily="2" charset="2"/>
              <a:defRPr/>
            </a:pPr>
            <a:endParaRPr kumimoji="0" lang="en-US" altLang="zh-CN" sz="2800" b="1" kern="1200" cap="none" spc="0" normalizeH="0" baseline="0" noProof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b="1" kern="1200" cap="none" spc="0" normalizeH="0" baseline="0" noProof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1" name="Rectangle 3"/>
          <p:cNvSpPr txBox="1"/>
          <p:nvPr/>
        </p:nvSpPr>
        <p:spPr>
          <a:xfrm>
            <a:off x="3752990" y="1292225"/>
            <a:ext cx="6557010" cy="493585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800100" lvl="1" indent="-342900"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CNKI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运算顺序：</a:t>
            </a:r>
            <a:r>
              <a:rPr lang="zh-CN" altLang="en-US" sz="2400" b="1" dirty="0">
                <a:solidFill>
                  <a:srgbClr val="F41F1A"/>
                </a:solidFill>
                <a:latin typeface="楷体_GB2312" panose="02010609030101010101"/>
                <a:ea typeface="楷体_GB2312" panose="02010609030101010101"/>
              </a:rPr>
              <a:t>从上到下</a:t>
            </a:r>
            <a:r>
              <a:rPr lang="zh-CN" altLang="en-US" sz="2400" b="1" dirty="0">
                <a:latin typeface="楷体_GB2312" panose="02010609030101010101"/>
                <a:ea typeface="楷体_GB2312" panose="02010609030101010101"/>
              </a:rPr>
              <a:t>的顺序执行命令，并且</a:t>
            </a:r>
            <a:r>
              <a:rPr lang="zh-CN" altLang="en-US" sz="2400" b="1" dirty="0">
                <a:solidFill>
                  <a:srgbClr val="F41F1A"/>
                </a:solidFill>
                <a:latin typeface="楷体_GB2312" panose="02010609030101010101"/>
                <a:ea typeface="楷体_GB2312" panose="02010609030101010101"/>
              </a:rPr>
              <a:t>先执行同一行两个检索词之间的算符。</a:t>
            </a:r>
            <a:r>
              <a:rPr lang="zh-CN" altLang="en-US" sz="2400" b="1" dirty="0">
                <a:latin typeface="楷体_GB2312" panose="02010609030101010101"/>
                <a:ea typeface="楷体_GB2312" panose="02010609030101010101"/>
              </a:rPr>
              <a:t>所以，如果需要在检索行之间用到逻辑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/>
              </a:rPr>
              <a:t>“</a:t>
            </a:r>
            <a:r>
              <a:rPr lang="zh-CN" altLang="en-US" sz="2400" b="1" dirty="0">
                <a:latin typeface="楷体_GB2312" panose="02010609030101010101"/>
                <a:ea typeface="楷体_GB2312" panose="02010609030101010101"/>
              </a:rPr>
              <a:t>或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/>
              </a:rPr>
              <a:t>”</a:t>
            </a:r>
            <a:r>
              <a:rPr lang="zh-CN" altLang="en-US" sz="2400" b="1" dirty="0">
                <a:latin typeface="楷体_GB2312" panose="02010609030101010101"/>
                <a:ea typeface="楷体_GB2312" panose="02010609030101010101"/>
              </a:rPr>
              <a:t>算符，请将该</a:t>
            </a:r>
            <a:r>
              <a:rPr lang="zh-CN" altLang="en-US" sz="2400" b="1" u="sng" dirty="0">
                <a:solidFill>
                  <a:srgbClr val="F41F1A"/>
                </a:solidFill>
                <a:latin typeface="楷体_GB2312" panose="02010609030101010101"/>
                <a:ea typeface="楷体_GB2312" panose="02010609030101010101"/>
              </a:rPr>
              <a:t>逻辑</a:t>
            </a:r>
            <a:r>
              <a:rPr lang="zh-CN" altLang="en-US" sz="2400" b="1" u="sng" dirty="0">
                <a:solidFill>
                  <a:srgbClr val="F41F1A"/>
                </a:solidFill>
                <a:latin typeface="Times New Roman" panose="02020603050405020304" pitchFamily="18" charset="0"/>
                <a:ea typeface="楷体_GB2312" panose="02010609030101010101"/>
              </a:rPr>
              <a:t>“</a:t>
            </a:r>
            <a:r>
              <a:rPr lang="zh-CN" altLang="en-US" sz="2400" b="1" u="sng" dirty="0">
                <a:solidFill>
                  <a:srgbClr val="F41F1A"/>
                </a:solidFill>
                <a:latin typeface="楷体_GB2312" panose="02010609030101010101"/>
                <a:ea typeface="楷体_GB2312" panose="02010609030101010101"/>
              </a:rPr>
              <a:t>或</a:t>
            </a:r>
            <a:r>
              <a:rPr lang="zh-CN" altLang="en-US" sz="2400" b="1" u="sng" dirty="0">
                <a:solidFill>
                  <a:srgbClr val="F41F1A"/>
                </a:solidFill>
                <a:latin typeface="Times New Roman" panose="02020603050405020304" pitchFamily="18" charset="0"/>
                <a:ea typeface="楷体_GB2312" panose="02010609030101010101"/>
              </a:rPr>
              <a:t>”</a:t>
            </a:r>
            <a:r>
              <a:rPr lang="zh-CN" altLang="en-US" sz="2400" b="1" u="sng" dirty="0">
                <a:solidFill>
                  <a:srgbClr val="F41F1A"/>
                </a:solidFill>
                <a:latin typeface="楷体_GB2312" panose="02010609030101010101"/>
                <a:ea typeface="楷体_GB2312" panose="02010609030101010101"/>
              </a:rPr>
              <a:t>放在整个检索的最上端输入先执行</a:t>
            </a:r>
            <a:r>
              <a:rPr lang="zh-CN" altLang="en-US" sz="2400" b="1" dirty="0">
                <a:latin typeface="楷体_GB2312" panose="02010609030101010101"/>
                <a:ea typeface="楷体_GB2312" panose="02010609030101010101"/>
              </a:rPr>
              <a:t>。</a:t>
            </a:r>
            <a:endParaRPr lang="en-US" altLang="zh-CN" sz="2400" b="1" dirty="0">
              <a:latin typeface="楷体_GB2312" panose="02010609030101010101"/>
              <a:ea typeface="楷体_GB2312" panose="02010609030101010101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楷体_GB2312" panose="02010609030101010101"/>
              </a:rPr>
              <a:t>		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</a:p>
        </p:txBody>
      </p:sp>
      <p:pic>
        <p:nvPicPr>
          <p:cNvPr id="4" name="Picture 2" descr="http://img3.redocn.com/20130203/Redocn_2013020102232277.jpg"/>
          <p:cNvPicPr>
            <a:picLocks noChangeAspect="1"/>
          </p:cNvPicPr>
          <p:nvPr/>
        </p:nvPicPr>
        <p:blipFill>
          <a:blip r:embed="rId2"/>
          <a:srcRect l="14285" t="5681" r="9525" b="11363"/>
          <a:stretch>
            <a:fillRect/>
          </a:stretch>
        </p:blipFill>
        <p:spPr>
          <a:xfrm>
            <a:off x="1599070" y="3081338"/>
            <a:ext cx="2643188" cy="3014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五角星 5"/>
          <p:cNvSpPr/>
          <p:nvPr/>
        </p:nvSpPr>
        <p:spPr bwMode="auto">
          <a:xfrm>
            <a:off x="8379600" y="3144520"/>
            <a:ext cx="381000" cy="381000"/>
          </a:xfrm>
          <a:prstGeom prst="star5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7183" y="304800"/>
            <a:ext cx="6286500" cy="13220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方式一，正确否？</a:t>
            </a:r>
            <a:endParaRPr kumimoji="0" lang="en-US" altLang="zh-CN" sz="2800" b="1" kern="1200" cap="none" spc="0" normalizeH="0" baseline="0" noProof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b="1" kern="1200" cap="none" spc="0" normalizeH="0" baseline="0" noProof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35" name="Picture 2"/>
          <p:cNvPicPr>
            <a:picLocks noChangeAspect="1"/>
          </p:cNvPicPr>
          <p:nvPr/>
        </p:nvPicPr>
        <p:blipFill>
          <a:blip r:embed="rId2"/>
          <a:srcRect t="9943"/>
          <a:stretch>
            <a:fillRect/>
          </a:stretch>
        </p:blipFill>
        <p:spPr>
          <a:xfrm>
            <a:off x="1751330" y="1162050"/>
            <a:ext cx="8572500" cy="5162550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Rectangle 18"/>
          <p:cNvSpPr/>
          <p:nvPr/>
        </p:nvSpPr>
        <p:spPr>
          <a:xfrm>
            <a:off x="2056270" y="1535113"/>
            <a:ext cx="4419600" cy="1284287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Oval 19"/>
          <p:cNvSpPr/>
          <p:nvPr/>
        </p:nvSpPr>
        <p:spPr>
          <a:xfrm>
            <a:off x="2057858" y="1943100"/>
            <a:ext cx="569912" cy="266700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Oval 20"/>
          <p:cNvSpPr/>
          <p:nvPr/>
        </p:nvSpPr>
        <p:spPr>
          <a:xfrm>
            <a:off x="2057858" y="2232025"/>
            <a:ext cx="569912" cy="266700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Oval 21"/>
          <p:cNvSpPr/>
          <p:nvPr/>
        </p:nvSpPr>
        <p:spPr>
          <a:xfrm>
            <a:off x="2057858" y="2519363"/>
            <a:ext cx="569912" cy="266700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4445" y="2209800"/>
            <a:ext cx="1546225" cy="11988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7200" dirty="0">
                <a:solidFill>
                  <a:srgbClr val="FF0000"/>
                </a:solidFill>
                <a:latin typeface="Arial" panose="020B0604020202020204" pitchFamily="34" charset="0"/>
              </a:rPr>
              <a:t>√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正确</a:t>
            </a:r>
          </a:p>
        </p:txBody>
      </p:sp>
      <p:sp>
        <p:nvSpPr>
          <p:cNvPr id="9" name="Rectangle 18"/>
          <p:cNvSpPr/>
          <p:nvPr/>
        </p:nvSpPr>
        <p:spPr>
          <a:xfrm>
            <a:off x="9252408" y="4495800"/>
            <a:ext cx="1071562" cy="28575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3120" y="3578225"/>
            <a:ext cx="5072063" cy="82994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实际检索式：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篇名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=(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合成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制备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生产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)*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罗格列酮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7183" y="304800"/>
            <a:ext cx="6286500" cy="13220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方式二，正确否？</a:t>
            </a:r>
            <a:endParaRPr kumimoji="0" lang="en-US" altLang="zh-CN" sz="2800" b="1" kern="1200" cap="none" spc="0" normalizeH="0" baseline="0" noProof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b="1" kern="1200" cap="none" spc="0" normalizeH="0" baseline="0" noProof="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459" name="Picture 1"/>
          <p:cNvPicPr>
            <a:picLocks noChangeAspect="1"/>
          </p:cNvPicPr>
          <p:nvPr/>
        </p:nvPicPr>
        <p:blipFill>
          <a:blip r:embed="rId2"/>
          <a:srcRect b="14429"/>
          <a:stretch>
            <a:fillRect/>
          </a:stretch>
        </p:blipFill>
        <p:spPr>
          <a:xfrm>
            <a:off x="1751330" y="1195070"/>
            <a:ext cx="8593455" cy="4936490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9460" name="Rectangle 8"/>
          <p:cNvSpPr/>
          <p:nvPr/>
        </p:nvSpPr>
        <p:spPr>
          <a:xfrm>
            <a:off x="1980070" y="1535113"/>
            <a:ext cx="7467600" cy="903287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61" name="Oval 9"/>
          <p:cNvSpPr/>
          <p:nvPr/>
        </p:nvSpPr>
        <p:spPr>
          <a:xfrm>
            <a:off x="2051508" y="1847850"/>
            <a:ext cx="609600" cy="252413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62" name="Oval 10"/>
          <p:cNvSpPr/>
          <p:nvPr/>
        </p:nvSpPr>
        <p:spPr>
          <a:xfrm>
            <a:off x="2051508" y="2152650"/>
            <a:ext cx="609600" cy="252413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63" name="Oval 11"/>
          <p:cNvSpPr/>
          <p:nvPr/>
        </p:nvSpPr>
        <p:spPr>
          <a:xfrm>
            <a:off x="7009270" y="1535113"/>
            <a:ext cx="609600" cy="252412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09320" y="2130425"/>
            <a:ext cx="207168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7200" dirty="0">
                <a:solidFill>
                  <a:srgbClr val="FF0000"/>
                </a:solidFill>
                <a:latin typeface="Arial" panose="020B0604020202020204" pitchFamily="34" charset="0"/>
              </a:rPr>
              <a:t>√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正确</a:t>
            </a:r>
          </a:p>
        </p:txBody>
      </p:sp>
      <p:sp>
        <p:nvSpPr>
          <p:cNvPr id="9" name="Rectangle 18"/>
          <p:cNvSpPr/>
          <p:nvPr/>
        </p:nvSpPr>
        <p:spPr>
          <a:xfrm>
            <a:off x="9152395" y="4114800"/>
            <a:ext cx="1071563" cy="28575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245" y="3005138"/>
            <a:ext cx="5214938" cy="82994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实际检索式：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篇名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=((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合成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制备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)+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生产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)*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罗格列酮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30" y="1170940"/>
            <a:ext cx="8761730" cy="5149850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" name="TextBox 2"/>
          <p:cNvSpPr txBox="1"/>
          <p:nvPr/>
        </p:nvSpPr>
        <p:spPr>
          <a:xfrm>
            <a:off x="1737183" y="304800"/>
            <a:ext cx="6286500" cy="13220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方式三，正确否？</a:t>
            </a:r>
            <a:endParaRPr kumimoji="0" lang="en-US" altLang="zh-CN" sz="2800" b="1" kern="1200" cap="none" spc="0" normalizeH="0" baseline="0" noProof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b="1" kern="1200" cap="none" spc="0" normalizeH="0" baseline="0" noProof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18"/>
          <p:cNvSpPr/>
          <p:nvPr/>
        </p:nvSpPr>
        <p:spPr>
          <a:xfrm>
            <a:off x="1980070" y="1600200"/>
            <a:ext cx="4495800" cy="1196975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Oval 19"/>
          <p:cNvSpPr/>
          <p:nvPr/>
        </p:nvSpPr>
        <p:spPr>
          <a:xfrm>
            <a:off x="1981658" y="1957388"/>
            <a:ext cx="569912" cy="214312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18"/>
          <p:cNvSpPr/>
          <p:nvPr/>
        </p:nvSpPr>
        <p:spPr>
          <a:xfrm>
            <a:off x="7633158" y="4538663"/>
            <a:ext cx="1489075" cy="31750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Rectangle 18"/>
          <p:cNvSpPr/>
          <p:nvPr/>
        </p:nvSpPr>
        <p:spPr>
          <a:xfrm>
            <a:off x="2094370" y="5786438"/>
            <a:ext cx="4017963" cy="357187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7633158" y="5591175"/>
            <a:ext cx="1785938" cy="357188"/>
          </a:xfrm>
          <a:prstGeom prst="borderCallout1">
            <a:avLst>
              <a:gd name="adj1" fmla="val -17203"/>
              <a:gd name="adj2" fmla="val 50319"/>
              <a:gd name="adj3" fmla="val -187849"/>
              <a:gd name="adj4" fmla="val 51076"/>
            </a:avLst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结果怎么那么多？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线形标注 1 8"/>
          <p:cNvSpPr/>
          <p:nvPr/>
        </p:nvSpPr>
        <p:spPr>
          <a:xfrm>
            <a:off x="4996320" y="6450013"/>
            <a:ext cx="1928813" cy="358775"/>
          </a:xfrm>
          <a:prstGeom prst="borderCallout1">
            <a:avLst>
              <a:gd name="adj1" fmla="val 43241"/>
              <a:gd name="adj2" fmla="val -1337"/>
              <a:gd name="adj3" fmla="val -94589"/>
              <a:gd name="adj4" fmla="val -19239"/>
            </a:avLst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而且还与课题不相关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2333" y="2289175"/>
            <a:ext cx="2071687" cy="15068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错误！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2933" y="3325813"/>
            <a:ext cx="4929187" cy="82994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实际检索式：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篇名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=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罗格列酮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*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合成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制备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生产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4094620" y="4215130"/>
            <a:ext cx="2381250" cy="662305"/>
          </a:xfrm>
          <a:prstGeom prst="borderCallout1">
            <a:avLst>
              <a:gd name="adj1" fmla="val 49845"/>
              <a:gd name="adj2" fmla="val -2777"/>
              <a:gd name="adj3" fmla="val -12847"/>
              <a:gd name="adj4" fmla="val -11386"/>
            </a:avLst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只要篇名中出现“制备”或“生产”，即会被检中</a:t>
            </a:r>
          </a:p>
        </p:txBody>
      </p:sp>
      <p:sp>
        <p:nvSpPr>
          <p:cNvPr id="13" name="Oval 19"/>
          <p:cNvSpPr/>
          <p:nvPr/>
        </p:nvSpPr>
        <p:spPr>
          <a:xfrm>
            <a:off x="1981658" y="2227263"/>
            <a:ext cx="569912" cy="250825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14" name="Oval 19"/>
          <p:cNvSpPr/>
          <p:nvPr/>
        </p:nvSpPr>
        <p:spPr>
          <a:xfrm>
            <a:off x="1980070" y="2478088"/>
            <a:ext cx="569913" cy="319087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/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0" y="1173480"/>
            <a:ext cx="8674100" cy="4846320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" name="Rectangle 18"/>
          <p:cNvSpPr/>
          <p:nvPr/>
        </p:nvSpPr>
        <p:spPr>
          <a:xfrm>
            <a:off x="2056270" y="1581150"/>
            <a:ext cx="7467600" cy="85725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Oval 19"/>
          <p:cNvSpPr/>
          <p:nvPr/>
        </p:nvSpPr>
        <p:spPr>
          <a:xfrm>
            <a:off x="2056270" y="1882775"/>
            <a:ext cx="569913" cy="269875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Oval 19"/>
          <p:cNvSpPr/>
          <p:nvPr/>
        </p:nvSpPr>
        <p:spPr>
          <a:xfrm>
            <a:off x="2056270" y="2152650"/>
            <a:ext cx="569913" cy="285750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6" name="Oval 19"/>
          <p:cNvSpPr/>
          <p:nvPr/>
        </p:nvSpPr>
        <p:spPr>
          <a:xfrm>
            <a:off x="6483808" y="2152650"/>
            <a:ext cx="569912" cy="285750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7" name="Rectangle 18"/>
          <p:cNvSpPr/>
          <p:nvPr/>
        </p:nvSpPr>
        <p:spPr>
          <a:xfrm>
            <a:off x="7628395" y="4181475"/>
            <a:ext cx="1514475" cy="28575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Rectangle 18"/>
          <p:cNvSpPr/>
          <p:nvPr/>
        </p:nvSpPr>
        <p:spPr>
          <a:xfrm>
            <a:off x="2237245" y="5232400"/>
            <a:ext cx="2943225" cy="357188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线形标注 1 8"/>
          <p:cNvSpPr/>
          <p:nvPr/>
        </p:nvSpPr>
        <p:spPr>
          <a:xfrm>
            <a:off x="6985458" y="5753100"/>
            <a:ext cx="1571625" cy="571500"/>
          </a:xfrm>
          <a:prstGeom prst="borderCallout1">
            <a:avLst>
              <a:gd name="adj1" fmla="val -17203"/>
              <a:gd name="adj2" fmla="val 50319"/>
              <a:gd name="adj3" fmla="val -226588"/>
              <a:gd name="adj4" fmla="val 75498"/>
            </a:avLst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结果数量和检索篇名与课题不符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>
            <a:stCxn id="8" idx="3"/>
          </p:cNvCxnSpPr>
          <p:nvPr/>
        </p:nvCxnSpPr>
        <p:spPr>
          <a:xfrm>
            <a:off x="5180470" y="5410200"/>
            <a:ext cx="1752600" cy="6286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1" name="TextBox 10"/>
          <p:cNvSpPr txBox="1"/>
          <p:nvPr/>
        </p:nvSpPr>
        <p:spPr>
          <a:xfrm>
            <a:off x="6933070" y="2286000"/>
            <a:ext cx="2071688" cy="15068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错误！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2933" y="3195638"/>
            <a:ext cx="5072062" cy="82994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实际检索式：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篇名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=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合成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制备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生产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*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楷体_GB2312" panose="02010609030101010101"/>
              </a:rPr>
              <a:t>罗格列酮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线形标注 1 12"/>
          <p:cNvSpPr/>
          <p:nvPr/>
        </p:nvSpPr>
        <p:spPr>
          <a:xfrm>
            <a:off x="4380370" y="3981450"/>
            <a:ext cx="2214563" cy="500063"/>
          </a:xfrm>
          <a:prstGeom prst="borderCallout1">
            <a:avLst>
              <a:gd name="adj1" fmla="val 49845"/>
              <a:gd name="adj2" fmla="val -2777"/>
              <a:gd name="adj3" fmla="val 8507"/>
              <a:gd name="adj4" fmla="val -11125"/>
            </a:avLst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只要篇名中出现“合成”或“制备”，即会被检中</a:t>
            </a:r>
          </a:p>
        </p:txBody>
      </p:sp>
      <p:sp>
        <p:nvSpPr>
          <p:cNvPr id="14" name="矩形 13"/>
          <p:cNvSpPr/>
          <p:nvPr/>
        </p:nvSpPr>
        <p:spPr>
          <a:xfrm>
            <a:off x="2308683" y="4630738"/>
            <a:ext cx="5143500" cy="119888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7030A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楷体_GB2312" panose="02010609030101010101"/>
                <a:ea typeface="楷体_GB2312" panose="02010609030101010101"/>
              </a:rPr>
              <a:t>强调：如果需要在检索行之间用到逻辑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/>
              </a:rPr>
              <a:t>“</a:t>
            </a:r>
            <a:r>
              <a:rPr lang="zh-CN" altLang="en-US" sz="2400" b="1" dirty="0">
                <a:latin typeface="楷体_GB2312" panose="02010609030101010101"/>
                <a:ea typeface="楷体_GB2312" panose="02010609030101010101"/>
              </a:rPr>
              <a:t>或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/>
              </a:rPr>
              <a:t>”</a:t>
            </a:r>
            <a:r>
              <a:rPr lang="zh-CN" altLang="en-US" sz="2400" b="1" dirty="0">
                <a:latin typeface="楷体_GB2312" panose="02010609030101010101"/>
                <a:ea typeface="楷体_GB2312" panose="02010609030101010101"/>
              </a:rPr>
              <a:t>算符，请将该</a:t>
            </a:r>
            <a:r>
              <a:rPr lang="zh-CN" altLang="en-US" sz="2400" b="1" dirty="0">
                <a:solidFill>
                  <a:srgbClr val="F41F1A"/>
                </a:solidFill>
                <a:latin typeface="楷体_GB2312" panose="02010609030101010101"/>
                <a:ea typeface="楷体_GB2312" panose="02010609030101010101"/>
              </a:rPr>
              <a:t>逻辑</a:t>
            </a:r>
            <a:r>
              <a:rPr lang="zh-CN" altLang="en-US" sz="2400" b="1" dirty="0">
                <a:solidFill>
                  <a:srgbClr val="F41F1A"/>
                </a:solidFill>
                <a:latin typeface="Times New Roman" panose="02020603050405020304" pitchFamily="18" charset="0"/>
                <a:ea typeface="楷体_GB2312" panose="02010609030101010101"/>
              </a:rPr>
              <a:t>“</a:t>
            </a:r>
            <a:r>
              <a:rPr lang="zh-CN" altLang="en-US" sz="2400" b="1" dirty="0">
                <a:solidFill>
                  <a:srgbClr val="F41F1A"/>
                </a:solidFill>
                <a:latin typeface="楷体_GB2312" panose="02010609030101010101"/>
                <a:ea typeface="楷体_GB2312" panose="02010609030101010101"/>
              </a:rPr>
              <a:t>或</a:t>
            </a:r>
            <a:r>
              <a:rPr lang="zh-CN" altLang="en-US" sz="2400" b="1" dirty="0">
                <a:solidFill>
                  <a:srgbClr val="F41F1A"/>
                </a:solidFill>
                <a:latin typeface="Times New Roman" panose="02020603050405020304" pitchFamily="18" charset="0"/>
                <a:ea typeface="楷体_GB2312" panose="02010609030101010101"/>
              </a:rPr>
              <a:t>”</a:t>
            </a:r>
            <a:r>
              <a:rPr lang="zh-CN" altLang="en-US" sz="2400" b="1" dirty="0">
                <a:solidFill>
                  <a:srgbClr val="F41F1A"/>
                </a:solidFill>
                <a:latin typeface="楷体_GB2312" panose="02010609030101010101"/>
                <a:ea typeface="楷体_GB2312" panose="02010609030101010101"/>
              </a:rPr>
              <a:t>放在整个检索的最上端输入先执行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5683" y="259080"/>
            <a:ext cx="6286500" cy="13220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方式四，正确否？</a:t>
            </a:r>
            <a:endParaRPr kumimoji="0" lang="en-US" altLang="zh-CN" sz="2800" b="1" kern="1200" cap="none" spc="0" normalizeH="0" baseline="0" noProof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b="1" kern="1200" cap="none" spc="0" normalizeH="0" baseline="0" noProof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8" grpId="1" bldLvl="0" animBg="1"/>
      <p:bldP spid="9" grpId="0" bldLvl="0" animBg="1"/>
      <p:bldP spid="9" grpId="1" bldLvl="0" animBg="1"/>
      <p:bldP spid="11" grpId="0"/>
      <p:bldP spid="12" grpId="0" bldLvl="0" animBg="1"/>
      <p:bldP spid="13" grpId="0" bldLvl="0" animBg="1"/>
      <p:bldP spid="13" grpId="1" bldLvl="0" animBg="1"/>
      <p:bldP spid="1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1294270" y="299085"/>
            <a:ext cx="9067800" cy="647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例如检索课题“</a:t>
            </a:r>
            <a:r>
              <a:rPr kumimoji="0" lang="zh-CN" altLang="zh-CN" sz="32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胶粘剂</a:t>
            </a:r>
            <a:r>
              <a:rPr kumimoji="0" lang="zh-CN" altLang="en-US" sz="32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的合成”</a:t>
            </a:r>
            <a:r>
              <a:rPr kumimoji="0" lang="en-US" altLang="zh-CN" sz="32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</a:t>
            </a:r>
            <a:r>
              <a:rPr kumimoji="0" lang="zh-CN" altLang="en-US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检索式：篇名</a:t>
            </a:r>
            <a:r>
              <a:rPr kumimoji="0" lang="en-US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=(</a:t>
            </a:r>
            <a:r>
              <a:rPr kumimoji="0" lang="zh-CN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胶粘剂</a:t>
            </a:r>
            <a:r>
              <a:rPr kumimoji="0" lang="en-US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+</a:t>
            </a:r>
            <a:r>
              <a:rPr kumimoji="0" lang="zh-CN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黏合剂</a:t>
            </a:r>
            <a:r>
              <a:rPr kumimoji="0" lang="en-US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+</a:t>
            </a:r>
            <a:r>
              <a:rPr kumimoji="0" lang="zh-CN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粘结剂</a:t>
            </a:r>
            <a:r>
              <a:rPr kumimoji="0" lang="en-US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+</a:t>
            </a:r>
            <a:r>
              <a:rPr kumimoji="0" lang="zh-CN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胶黏剂</a:t>
            </a:r>
            <a:r>
              <a:rPr kumimoji="0" lang="zh-CN" altLang="en-US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)*</a:t>
            </a:r>
            <a:r>
              <a:rPr kumimoji="0" lang="en-US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(</a:t>
            </a:r>
            <a:r>
              <a:rPr kumimoji="0" lang="zh-CN" altLang="en-US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合成</a:t>
            </a:r>
            <a:r>
              <a:rPr kumimoji="0" lang="en-US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+</a:t>
            </a:r>
            <a:r>
              <a:rPr kumimoji="0" lang="zh-CN" altLang="en-US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制备</a:t>
            </a:r>
            <a:r>
              <a:rPr kumimoji="0" lang="en-US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+</a:t>
            </a:r>
            <a:r>
              <a:rPr kumimoji="0" lang="zh-CN" altLang="en-US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生产</a:t>
            </a:r>
            <a:r>
              <a:rPr kumimoji="0" lang="en-US" altLang="zh-CN" sz="2000" b="1" i="0" u="none" strike="noStrike" kern="1200" cap="none" spc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53251" name="Rectangle 7"/>
          <p:cNvSpPr/>
          <p:nvPr/>
        </p:nvSpPr>
        <p:spPr>
          <a:xfrm>
            <a:off x="1751470" y="1600200"/>
            <a:ext cx="861060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Arial" panose="020B0604020202020204" pitchFamily="34" charset="0"/>
              </a:rPr>
              <a:t>方法：</a:t>
            </a: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Arial" panose="020B0604020202020204" pitchFamily="34" charset="0"/>
              </a:rPr>
              <a:t>（</a:t>
            </a:r>
            <a:r>
              <a:rPr lang="en-US" altLang="zh-CN" sz="2800" b="1" dirty="0">
                <a:latin typeface="Arial" panose="020B0604020202020204" pitchFamily="34" charset="0"/>
              </a:rPr>
              <a:t>1</a:t>
            </a:r>
            <a:r>
              <a:rPr lang="zh-CN" altLang="en-US" sz="2800" b="1" dirty="0">
                <a:latin typeface="Arial" panose="020B0604020202020204" pitchFamily="34" charset="0"/>
              </a:rPr>
              <a:t>）使用二次检索：先检索“篇名</a:t>
            </a:r>
            <a:r>
              <a:rPr lang="en-US" altLang="zh-CN" sz="2800" b="1" dirty="0">
                <a:latin typeface="Arial" panose="020B0604020202020204" pitchFamily="34" charset="0"/>
              </a:rPr>
              <a:t>=(</a:t>
            </a:r>
            <a:r>
              <a:rPr lang="zh-CN" altLang="zh-CN" sz="2800" b="1" dirty="0">
                <a:latin typeface="Arial" panose="020B0604020202020204" pitchFamily="34" charset="0"/>
              </a:rPr>
              <a:t>胶粘剂</a:t>
            </a:r>
            <a:r>
              <a:rPr lang="en-US" altLang="zh-CN" sz="2800" b="1" dirty="0">
                <a:latin typeface="Arial" panose="020B0604020202020204" pitchFamily="34" charset="0"/>
              </a:rPr>
              <a:t>+</a:t>
            </a:r>
            <a:r>
              <a:rPr lang="zh-CN" altLang="zh-CN" sz="2800" b="1" dirty="0">
                <a:latin typeface="Arial" panose="020B0604020202020204" pitchFamily="34" charset="0"/>
              </a:rPr>
              <a:t>黏合剂</a:t>
            </a:r>
            <a:r>
              <a:rPr lang="en-US" altLang="zh-CN" sz="2800" b="1" dirty="0">
                <a:latin typeface="Arial" panose="020B0604020202020204" pitchFamily="34" charset="0"/>
              </a:rPr>
              <a:t>+</a:t>
            </a:r>
            <a:r>
              <a:rPr lang="zh-CN" altLang="zh-CN" sz="2800" b="1" dirty="0">
                <a:latin typeface="Arial" panose="020B0604020202020204" pitchFamily="34" charset="0"/>
              </a:rPr>
              <a:t>粘结剂</a:t>
            </a:r>
            <a:r>
              <a:rPr lang="en-US" altLang="zh-CN" sz="2800" b="1" dirty="0">
                <a:latin typeface="Arial" panose="020B0604020202020204" pitchFamily="34" charset="0"/>
              </a:rPr>
              <a:t>+</a:t>
            </a:r>
            <a:r>
              <a:rPr lang="zh-CN" altLang="zh-CN" sz="2800" b="1" dirty="0">
                <a:latin typeface="Arial" panose="020B0604020202020204" pitchFamily="34" charset="0"/>
              </a:rPr>
              <a:t>胶黏剂</a:t>
            </a:r>
            <a:r>
              <a:rPr lang="zh-CN" altLang="en-US" sz="2800" b="1" dirty="0">
                <a:latin typeface="Arial" panose="020B0604020202020204" pitchFamily="34" charset="0"/>
              </a:rPr>
              <a:t>)”，再用 “篇名</a:t>
            </a:r>
            <a:r>
              <a:rPr lang="en-US" altLang="zh-CN" sz="2800" b="1" dirty="0">
                <a:latin typeface="Arial" panose="020B0604020202020204" pitchFamily="34" charset="0"/>
              </a:rPr>
              <a:t>=(</a:t>
            </a:r>
            <a:r>
              <a:rPr lang="zh-CN" altLang="en-US" sz="2800" b="1" dirty="0">
                <a:latin typeface="Arial" panose="020B0604020202020204" pitchFamily="34" charset="0"/>
              </a:rPr>
              <a:t>合成</a:t>
            </a:r>
            <a:r>
              <a:rPr lang="en-US" altLang="zh-CN" sz="2800" b="1" dirty="0">
                <a:latin typeface="Arial" panose="020B0604020202020204" pitchFamily="34" charset="0"/>
              </a:rPr>
              <a:t>+</a:t>
            </a:r>
            <a:r>
              <a:rPr lang="zh-CN" altLang="en-US" sz="2800" b="1" dirty="0">
                <a:latin typeface="Arial" panose="020B0604020202020204" pitchFamily="34" charset="0"/>
              </a:rPr>
              <a:t>制备</a:t>
            </a:r>
            <a:r>
              <a:rPr lang="en-US" altLang="zh-CN" sz="2800" b="1" dirty="0">
                <a:latin typeface="Arial" panose="020B0604020202020204" pitchFamily="34" charset="0"/>
              </a:rPr>
              <a:t>+</a:t>
            </a:r>
            <a:r>
              <a:rPr lang="zh-CN" altLang="en-US" sz="2800" b="1" dirty="0">
                <a:latin typeface="Arial" panose="020B0604020202020204" pitchFamily="34" charset="0"/>
              </a:rPr>
              <a:t>生产</a:t>
            </a:r>
            <a:r>
              <a:rPr lang="en-US" altLang="zh-CN" sz="2800" b="1" dirty="0">
                <a:latin typeface="Arial" panose="020B0604020202020204" pitchFamily="34" charset="0"/>
              </a:rPr>
              <a:t>)”</a:t>
            </a:r>
            <a:r>
              <a:rPr lang="zh-CN" altLang="en-US" sz="2800" b="1" dirty="0">
                <a:latin typeface="Arial" panose="020B0604020202020204" pitchFamily="34" charset="0"/>
              </a:rPr>
              <a:t>，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在结果中检索</a:t>
            </a:r>
            <a:r>
              <a:rPr lang="zh-CN" altLang="en-US" sz="2800" b="1" dirty="0">
                <a:latin typeface="Arial" panose="020B0604020202020204" pitchFamily="34" charset="0"/>
              </a:rPr>
              <a:t>。</a:t>
            </a: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Arial" panose="020B0604020202020204" pitchFamily="34" charset="0"/>
              </a:rPr>
              <a:t>（</a:t>
            </a:r>
            <a:r>
              <a:rPr lang="en-US" altLang="zh-CN" sz="2800" b="1" dirty="0">
                <a:latin typeface="Arial" panose="020B0604020202020204" pitchFamily="34" charset="0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</a:rPr>
              <a:t>）使用专业检索：输入检索式“</a:t>
            </a:r>
            <a:r>
              <a:rPr lang="en-US" altLang="zh-CN" sz="2800" b="1" dirty="0">
                <a:latin typeface="Arial" panose="020B0604020202020204" pitchFamily="34" charset="0"/>
              </a:rPr>
              <a:t>(</a:t>
            </a:r>
            <a:r>
              <a:rPr lang="zh-CN" altLang="en-US" sz="2800" b="1" dirty="0">
                <a:latin typeface="Arial" panose="020B0604020202020204" pitchFamily="34" charset="0"/>
              </a:rPr>
              <a:t>篇名</a:t>
            </a:r>
            <a:r>
              <a:rPr lang="en-US" altLang="zh-CN" sz="2800" b="1" dirty="0">
                <a:latin typeface="Arial" panose="020B0604020202020204" pitchFamily="34" charset="0"/>
              </a:rPr>
              <a:t>=</a:t>
            </a:r>
            <a:r>
              <a:rPr lang="zh-CN" altLang="zh-CN" sz="2800" b="1" dirty="0">
                <a:latin typeface="Arial" panose="020B0604020202020204" pitchFamily="34" charset="0"/>
              </a:rPr>
              <a:t>胶粘剂</a:t>
            </a:r>
            <a:r>
              <a:rPr lang="en-US" altLang="zh-CN" sz="2800" b="1" dirty="0">
                <a:latin typeface="Arial" panose="020B0604020202020204" pitchFamily="34" charset="0"/>
              </a:rPr>
              <a:t> or </a:t>
            </a:r>
            <a:r>
              <a:rPr lang="zh-CN" altLang="en-US" sz="2800" b="1" dirty="0">
                <a:latin typeface="Arial" panose="020B0604020202020204" pitchFamily="34" charset="0"/>
              </a:rPr>
              <a:t>篇名</a:t>
            </a:r>
            <a:r>
              <a:rPr lang="en-US" altLang="zh-CN" sz="2800" b="1" dirty="0">
                <a:latin typeface="Arial" panose="020B0604020202020204" pitchFamily="34" charset="0"/>
              </a:rPr>
              <a:t>=</a:t>
            </a:r>
            <a:r>
              <a:rPr lang="zh-CN" altLang="zh-CN" sz="2800" b="1" dirty="0">
                <a:latin typeface="Arial" panose="020B0604020202020204" pitchFamily="34" charset="0"/>
              </a:rPr>
              <a:t>黏合剂</a:t>
            </a:r>
            <a:r>
              <a:rPr lang="en-US" altLang="zh-CN" sz="2800" b="1" dirty="0">
                <a:latin typeface="Arial" panose="020B0604020202020204" pitchFamily="34" charset="0"/>
              </a:rPr>
              <a:t> or </a:t>
            </a:r>
            <a:r>
              <a:rPr lang="zh-CN" altLang="en-US" sz="2800" b="1" dirty="0">
                <a:latin typeface="Arial" panose="020B0604020202020204" pitchFamily="34" charset="0"/>
              </a:rPr>
              <a:t>篇名</a:t>
            </a:r>
            <a:r>
              <a:rPr lang="en-US" altLang="zh-CN" sz="2800" b="1" dirty="0">
                <a:latin typeface="Arial" panose="020B0604020202020204" pitchFamily="34" charset="0"/>
              </a:rPr>
              <a:t>=</a:t>
            </a:r>
            <a:r>
              <a:rPr lang="zh-CN" altLang="zh-CN" sz="2800" b="1" dirty="0">
                <a:latin typeface="Arial" panose="020B0604020202020204" pitchFamily="34" charset="0"/>
              </a:rPr>
              <a:t>粘结剂</a:t>
            </a:r>
            <a:r>
              <a:rPr lang="zh-CN" altLang="en-US" sz="2800" b="1" dirty="0">
                <a:latin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</a:rPr>
              <a:t>or </a:t>
            </a:r>
            <a:r>
              <a:rPr lang="zh-CN" altLang="en-US" sz="2800" b="1" dirty="0">
                <a:latin typeface="Arial" panose="020B0604020202020204" pitchFamily="34" charset="0"/>
              </a:rPr>
              <a:t>篇名</a:t>
            </a:r>
            <a:r>
              <a:rPr lang="en-US" altLang="zh-CN" sz="2800" b="1" dirty="0">
                <a:latin typeface="Arial" panose="020B0604020202020204" pitchFamily="34" charset="0"/>
              </a:rPr>
              <a:t>=</a:t>
            </a:r>
            <a:r>
              <a:rPr lang="zh-CN" altLang="zh-CN" sz="2800" b="1" dirty="0">
                <a:latin typeface="Arial" panose="020B0604020202020204" pitchFamily="34" charset="0"/>
              </a:rPr>
              <a:t>胶黏剂</a:t>
            </a:r>
            <a:r>
              <a:rPr lang="zh-CN" altLang="en-US" sz="2800" b="1" dirty="0">
                <a:latin typeface="Arial" panose="020B0604020202020204" pitchFamily="34" charset="0"/>
              </a:rPr>
              <a:t>) </a:t>
            </a:r>
            <a:r>
              <a:rPr lang="en-US" altLang="zh-CN" sz="2800" b="1" dirty="0">
                <a:latin typeface="Arial" panose="020B0604020202020204" pitchFamily="34" charset="0"/>
              </a:rPr>
              <a:t>and (</a:t>
            </a:r>
            <a:r>
              <a:rPr lang="zh-CN" altLang="en-US" sz="2800" b="1" dirty="0">
                <a:latin typeface="Arial" panose="020B0604020202020204" pitchFamily="34" charset="0"/>
              </a:rPr>
              <a:t>篇名</a:t>
            </a:r>
            <a:r>
              <a:rPr lang="en-US" altLang="zh-CN" sz="2800" b="1" dirty="0">
                <a:latin typeface="Arial" panose="020B0604020202020204" pitchFamily="34" charset="0"/>
              </a:rPr>
              <a:t>=</a:t>
            </a:r>
            <a:r>
              <a:rPr lang="zh-CN" altLang="en-US" sz="2800" b="1" dirty="0">
                <a:latin typeface="Arial" panose="020B0604020202020204" pitchFamily="34" charset="0"/>
              </a:rPr>
              <a:t>合成</a:t>
            </a:r>
            <a:r>
              <a:rPr lang="en-US" altLang="zh-CN" sz="2800" b="1" dirty="0">
                <a:latin typeface="Arial" panose="020B0604020202020204" pitchFamily="34" charset="0"/>
              </a:rPr>
              <a:t> or </a:t>
            </a:r>
            <a:r>
              <a:rPr lang="zh-CN" altLang="en-US" sz="2800" b="1" dirty="0">
                <a:latin typeface="Arial" panose="020B0604020202020204" pitchFamily="34" charset="0"/>
              </a:rPr>
              <a:t>篇名</a:t>
            </a:r>
            <a:r>
              <a:rPr lang="en-US" altLang="zh-CN" sz="2800" b="1" dirty="0">
                <a:latin typeface="Arial" panose="020B0604020202020204" pitchFamily="34" charset="0"/>
              </a:rPr>
              <a:t>=</a:t>
            </a:r>
            <a:r>
              <a:rPr lang="zh-CN" altLang="en-US" sz="2800" b="1" dirty="0">
                <a:latin typeface="Arial" panose="020B0604020202020204" pitchFamily="34" charset="0"/>
              </a:rPr>
              <a:t>制备</a:t>
            </a:r>
            <a:r>
              <a:rPr lang="en-US" altLang="zh-CN" sz="2800" b="1" dirty="0">
                <a:latin typeface="Arial" panose="020B0604020202020204" pitchFamily="34" charset="0"/>
              </a:rPr>
              <a:t> or </a:t>
            </a:r>
            <a:r>
              <a:rPr lang="zh-CN" altLang="en-US" sz="2800" b="1" dirty="0">
                <a:latin typeface="Arial" panose="020B0604020202020204" pitchFamily="34" charset="0"/>
              </a:rPr>
              <a:t>篇名</a:t>
            </a:r>
            <a:r>
              <a:rPr lang="en-US" altLang="zh-CN" sz="2800" b="1" dirty="0">
                <a:latin typeface="Arial" panose="020B0604020202020204" pitchFamily="34" charset="0"/>
              </a:rPr>
              <a:t>=</a:t>
            </a:r>
            <a:r>
              <a:rPr lang="zh-CN" altLang="en-US" sz="2800" b="1" dirty="0">
                <a:latin typeface="Arial" panose="020B0604020202020204" pitchFamily="34" charset="0"/>
              </a:rPr>
              <a:t>生产</a:t>
            </a:r>
            <a:r>
              <a:rPr lang="en-US" altLang="zh-CN" sz="2800" b="1" dirty="0">
                <a:latin typeface="Arial" panose="020B0604020202020204" pitchFamily="34" charset="0"/>
              </a:rPr>
              <a:t>)” </a:t>
            </a:r>
            <a:r>
              <a:rPr lang="zh-CN" altLang="en-US" sz="2800" b="1" dirty="0">
                <a:latin typeface="Arial" panose="020B0604020202020204" pitchFamily="34" charset="0"/>
              </a:rPr>
              <a:t>，检索即可。（注意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半角输入</a:t>
            </a:r>
            <a:r>
              <a:rPr lang="zh-CN" altLang="en-US" sz="2800" b="1" dirty="0">
                <a:latin typeface="Arial" panose="020B0604020202020204" pitchFamily="34" charset="0"/>
              </a:rPr>
              <a:t>）</a:t>
            </a: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CN" altLang="en-US" sz="2800" b="1" dirty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>
          <a:blip r:embed="rId2"/>
          <a:srcRect t="8064" r="2400" b="11298"/>
          <a:stretch>
            <a:fillRect/>
          </a:stretch>
        </p:blipFill>
        <p:spPr>
          <a:xfrm>
            <a:off x="7487108" y="549275"/>
            <a:ext cx="2928937" cy="1439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Rectangle 8"/>
          <p:cNvSpPr/>
          <p:nvPr/>
        </p:nvSpPr>
        <p:spPr>
          <a:xfrm>
            <a:off x="2207083" y="476250"/>
            <a:ext cx="1597025" cy="52197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ea typeface="黑体" panose="02010609060101010101" pitchFamily="49" charset="-122"/>
              </a:rPr>
              <a:t>3  </a:t>
            </a:r>
            <a:r>
              <a:rPr lang="zh-CN" altLang="en-US" sz="2800" b="1" dirty="0">
                <a:ea typeface="黑体" panose="02010609060101010101" pitchFamily="49" charset="-122"/>
              </a:rPr>
              <a:t>逻辑非</a:t>
            </a:r>
          </a:p>
        </p:txBody>
      </p:sp>
      <p:sp>
        <p:nvSpPr>
          <p:cNvPr id="33798" name="Rectangle 6"/>
          <p:cNvSpPr/>
          <p:nvPr/>
        </p:nvSpPr>
        <p:spPr>
          <a:xfrm>
            <a:off x="1702258" y="1868488"/>
            <a:ext cx="7528560" cy="119888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例如检索课题</a:t>
            </a:r>
            <a:r>
              <a:rPr lang="zh-CN" altLang="en-US" sz="2400" b="1" dirty="0">
                <a:solidFill>
                  <a:schemeClr val="hlink"/>
                </a:solidFill>
                <a:ea typeface="黑体" panose="02010609060101010101" pitchFamily="49" charset="-122"/>
              </a:rPr>
              <a:t>“</a:t>
            </a:r>
            <a:r>
              <a:rPr lang="zh-CN" altLang="en-US" sz="2400" b="1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非噻唑烷二酮类抗糖尿病药物的合成</a:t>
            </a:r>
            <a:r>
              <a:rPr lang="zh-CN" altLang="en-US" sz="2400" b="1" dirty="0">
                <a:solidFill>
                  <a:schemeClr val="hlink"/>
                </a:solidFill>
                <a:ea typeface="黑体" panose="02010609060101010101" pitchFamily="49" charset="-122"/>
              </a:rPr>
              <a:t>”</a:t>
            </a:r>
            <a:endParaRPr lang="zh-CN" altLang="en-US" sz="2400" b="1" dirty="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检索式：篇名</a:t>
            </a:r>
            <a:r>
              <a:rPr lang="en-US" altLang="zh-CN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糖尿病* </a:t>
            </a:r>
            <a:r>
              <a:rPr lang="en-US" altLang="zh-CN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合成</a:t>
            </a:r>
            <a:r>
              <a:rPr lang="en-US" altLang="zh-CN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制备</a:t>
            </a:r>
            <a:r>
              <a:rPr lang="en-US" altLang="zh-CN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</a:t>
            </a:r>
            <a:r>
              <a:rPr lang="en-US" altLang="zh-CN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)-</a:t>
            </a: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噻唑烷二酮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2400" b="1" dirty="0">
              <a:solidFill>
                <a:schemeClr val="hlink"/>
              </a:solidFill>
              <a:ea typeface="黑体" panose="02010609060101010101" pitchFamily="49" charset="-122"/>
            </a:endParaRPr>
          </a:p>
        </p:txBody>
      </p:sp>
      <p:sp>
        <p:nvSpPr>
          <p:cNvPr id="25605" name="Rectangle 8"/>
          <p:cNvSpPr/>
          <p:nvPr/>
        </p:nvSpPr>
        <p:spPr>
          <a:xfrm>
            <a:off x="1918158" y="1196975"/>
            <a:ext cx="3384550" cy="645160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具有概念排除关系的组配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提高查准率，影响查全率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1773695" y="2781300"/>
            <a:ext cx="8532813" cy="3319463"/>
            <a:chOff x="158" y="1752"/>
            <a:chExt cx="5375" cy="2091"/>
          </a:xfrm>
        </p:grpSpPr>
        <p:pic>
          <p:nvPicPr>
            <p:cNvPr id="2560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" y="1752"/>
              <a:ext cx="5375" cy="1743"/>
            </a:xfrm>
            <a:prstGeom prst="rect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25609" name="Rectangle 6"/>
            <p:cNvSpPr/>
            <p:nvPr/>
          </p:nvSpPr>
          <p:spPr>
            <a:xfrm>
              <a:off x="340" y="3592"/>
              <a:ext cx="5171" cy="25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000" b="1" dirty="0">
                  <a:ea typeface="黑体" panose="02010609060101010101" pitchFamily="49" charset="-122"/>
                </a:rPr>
                <a:t>    </a:t>
              </a:r>
              <a:r>
                <a:rPr lang="zh-CN" altLang="en-US" sz="2000" dirty="0">
                  <a:latin typeface="楷体_GB2312" pitchFamily="49" charset="-122"/>
                  <a:ea typeface="微软雅黑" panose="020B0503020204020204" pitchFamily="34" charset="-122"/>
                </a:rPr>
                <a:t>其中逻辑非不要与逻辑或列在一个检索行。</a:t>
              </a:r>
              <a:endParaRPr lang="zh-CN" altLang="en-US" sz="2000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Picture 7"/>
          <p:cNvPicPr>
            <a:picLocks noChangeAspect="1"/>
          </p:cNvPicPr>
          <p:nvPr/>
        </p:nvPicPr>
        <p:blipFill>
          <a:blip r:embed="rId3"/>
          <a:srcRect r="61182" b="63567"/>
          <a:stretch>
            <a:fillRect/>
          </a:stretch>
        </p:blipFill>
        <p:spPr>
          <a:xfrm>
            <a:off x="1773695" y="2709863"/>
            <a:ext cx="4732338" cy="1439862"/>
          </a:xfrm>
          <a:prstGeom prst="rect">
            <a:avLst/>
          </a:prstGeom>
          <a:noFill/>
          <a:ln w="222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QQ截图201709191533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23" y="1263650"/>
            <a:ext cx="3035300" cy="538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3" descr="C:\Users\Administrator\Desktop\QQ截图2017091915335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98" y="1263650"/>
            <a:ext cx="2179637" cy="316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Picture 4" descr="C:\Users\Administrator\Desktop\QQ截图2017091915324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0" y="1263650"/>
            <a:ext cx="2565400" cy="5168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Text Box 31"/>
          <p:cNvSpPr txBox="1"/>
          <p:nvPr/>
        </p:nvSpPr>
        <p:spPr>
          <a:xfrm>
            <a:off x="1135362" y="304800"/>
            <a:ext cx="2926080" cy="46037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我馆中文数据库资源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/>
          <p:nvPr/>
        </p:nvSpPr>
        <p:spPr>
          <a:xfrm>
            <a:off x="1918158" y="1136174"/>
            <a:ext cx="8496300" cy="310769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记住：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）同一检索行两个检索词之间的算符优先执行</a:t>
            </a:r>
          </a:p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）行间的运算顺序为从上到下   </a:t>
            </a:r>
          </a:p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）因此，逻辑“或”连接的检索词应位于检索行的顶端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内容占位符 1"/>
          <p:cNvSpPr/>
          <p:nvPr/>
        </p:nvSpPr>
        <p:spPr>
          <a:xfrm>
            <a:off x="1283970" y="1282065"/>
            <a:ext cx="9266555" cy="121539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87655" lvl="0" indent="-287655">
              <a:lnSpc>
                <a:spcPct val="100000"/>
              </a:lnSpc>
              <a:spcBef>
                <a:spcPts val="600"/>
              </a:spcBef>
              <a:buSzPct val="7000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检索式中若有多组并列关系，且每组并列词均多于两</a:t>
            </a:r>
          </a:p>
          <a:p>
            <a:pPr marL="287655" lvl="0" indent="-287655">
              <a:lnSpc>
                <a:spcPct val="100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个，则采用二次检索（即在结果中检索）。</a:t>
            </a:r>
          </a:p>
        </p:txBody>
      </p:sp>
      <p:sp>
        <p:nvSpPr>
          <p:cNvPr id="27651" name="Rectangle 8"/>
          <p:cNvSpPr/>
          <p:nvPr/>
        </p:nvSpPr>
        <p:spPr>
          <a:xfrm>
            <a:off x="2207083" y="476250"/>
            <a:ext cx="2036445" cy="52197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二次检索</a:t>
            </a:r>
          </a:p>
        </p:txBody>
      </p:sp>
      <p:sp>
        <p:nvSpPr>
          <p:cNvPr id="38918" name="Rectangle 6"/>
          <p:cNvSpPr/>
          <p:nvPr/>
        </p:nvSpPr>
        <p:spPr>
          <a:xfrm>
            <a:off x="1520648" y="2566035"/>
            <a:ext cx="7993062" cy="193802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例如检索课题“抗糖尿病药物的合成”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检索式：篇名</a:t>
            </a:r>
            <a:r>
              <a: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</a:t>
            </a:r>
            <a:r>
              <a:rPr lang="zh-CN" altLang="en-US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糖尿病</a:t>
            </a:r>
            <a:r>
              <a: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血糖</a:t>
            </a:r>
            <a:r>
              <a: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胰岛素</a:t>
            </a:r>
            <a:r>
              <a: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)*(</a:t>
            </a:r>
            <a:r>
              <a:rPr lang="zh-CN" altLang="en-US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制备</a:t>
            </a:r>
            <a:r>
              <a: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en-US" altLang="zh-CN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24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8674" name="内容占位符 1"/>
          <p:cNvSpPr/>
          <p:nvPr/>
        </p:nvSpPr>
        <p:spPr>
          <a:xfrm>
            <a:off x="1702258" y="549275"/>
            <a:ext cx="8229600" cy="6477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87655" lvl="0" indent="-287655">
              <a:lnSpc>
                <a:spcPts val="2000"/>
              </a:lnSpc>
              <a:spcBef>
                <a:spcPts val="600"/>
              </a:spcBef>
              <a:buSzPct val="7000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检索式中若有多组并列关系，且每组并列词均多于两个，则采用二次检索（即在结果中检索）。</a:t>
            </a:r>
          </a:p>
        </p:txBody>
      </p:sp>
      <p:sp>
        <p:nvSpPr>
          <p:cNvPr id="28675" name="Rectangle 6"/>
          <p:cNvSpPr/>
          <p:nvPr/>
        </p:nvSpPr>
        <p:spPr>
          <a:xfrm>
            <a:off x="2422983" y="1150938"/>
            <a:ext cx="7993062" cy="156845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46A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例如检索课题“抗糖尿病药物的合成”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检索式：篇名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糖尿病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血糖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胰岛素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)*(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制备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en-US" altLang="zh-CN" sz="2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24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第一步：先输第一组检索词</a:t>
            </a:r>
          </a:p>
        </p:txBody>
      </p:sp>
      <p:grpSp>
        <p:nvGrpSpPr>
          <p:cNvPr id="2" name="组合 9"/>
          <p:cNvGrpSpPr/>
          <p:nvPr/>
        </p:nvGrpSpPr>
        <p:grpSpPr>
          <a:xfrm>
            <a:off x="2278520" y="2879725"/>
            <a:ext cx="7239000" cy="2257425"/>
            <a:chOff x="755650" y="3716338"/>
            <a:chExt cx="7239000" cy="2257425"/>
          </a:xfrm>
        </p:grpSpPr>
        <p:pic>
          <p:nvPicPr>
            <p:cNvPr id="28679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3716338"/>
              <a:ext cx="7239000" cy="22574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680" name="椭圆 8"/>
            <p:cNvSpPr/>
            <p:nvPr/>
          </p:nvSpPr>
          <p:spPr>
            <a:xfrm>
              <a:off x="6372200" y="5589240"/>
              <a:ext cx="1080120" cy="36004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zh-CN" sz="1800" dirty="0"/>
            </a:p>
          </p:txBody>
        </p:sp>
      </p:grpSp>
      <p:pic>
        <p:nvPicPr>
          <p:cNvPr id="210953" name="Picture 4"/>
          <p:cNvPicPr>
            <a:picLocks noChangeAspect="1"/>
          </p:cNvPicPr>
          <p:nvPr/>
        </p:nvPicPr>
        <p:blipFill>
          <a:blip r:embed="rId3"/>
          <a:srcRect t="47998"/>
          <a:stretch>
            <a:fillRect/>
          </a:stretch>
        </p:blipFill>
        <p:spPr>
          <a:xfrm>
            <a:off x="2313445" y="5029200"/>
            <a:ext cx="7237413" cy="1712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0954" name="椭圆 5"/>
          <p:cNvSpPr/>
          <p:nvPr/>
        </p:nvSpPr>
        <p:spPr>
          <a:xfrm>
            <a:off x="7534733" y="5102225"/>
            <a:ext cx="1582737" cy="35877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83" y="1341438"/>
            <a:ext cx="7334250" cy="4505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Rectangle 5"/>
          <p:cNvSpPr/>
          <p:nvPr/>
        </p:nvSpPr>
        <p:spPr>
          <a:xfrm>
            <a:off x="2422983" y="519113"/>
            <a:ext cx="6335712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第二步：删除第一组检索词，再输另外一组，  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然后点击“在结果中检索”</a:t>
            </a:r>
          </a:p>
        </p:txBody>
      </p:sp>
      <p:sp>
        <p:nvSpPr>
          <p:cNvPr id="266246" name="Oval 6"/>
          <p:cNvSpPr/>
          <p:nvPr/>
        </p:nvSpPr>
        <p:spPr>
          <a:xfrm>
            <a:off x="4078745" y="2133600"/>
            <a:ext cx="3816350" cy="863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66247" name="Oval 7"/>
          <p:cNvSpPr/>
          <p:nvPr/>
        </p:nvSpPr>
        <p:spPr>
          <a:xfrm>
            <a:off x="8903158" y="3068638"/>
            <a:ext cx="936625" cy="57626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66248" name="Oval 8"/>
          <p:cNvSpPr/>
          <p:nvPr/>
        </p:nvSpPr>
        <p:spPr>
          <a:xfrm>
            <a:off x="7895095" y="4149725"/>
            <a:ext cx="936625" cy="576263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6" grpId="0" bldLvl="0" animBg="1"/>
      <p:bldP spid="266247" grpId="0" bldLvl="0" animBg="1"/>
      <p:bldP spid="26624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/>
          <p:nvPr/>
        </p:nvSpPr>
        <p:spPr>
          <a:xfrm>
            <a:off x="1778458" y="185738"/>
            <a:ext cx="2876550" cy="5835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dirty="0"/>
              <a:t>检索的技术</a:t>
            </a:r>
            <a:r>
              <a:rPr lang="en-US" altLang="zh-CN" dirty="0">
                <a:latin typeface="微软雅黑" panose="020B0503020204020204" pitchFamily="34" charset="-122"/>
              </a:rPr>
              <a:t>……</a:t>
            </a:r>
            <a:endParaRPr lang="en-US" altLang="zh-CN" dirty="0"/>
          </a:p>
        </p:txBody>
      </p:sp>
      <p:sp>
        <p:nvSpPr>
          <p:cNvPr id="30723" name="Rectangle 11"/>
          <p:cNvSpPr>
            <a:spLocks noGrp="1"/>
          </p:cNvSpPr>
          <p:nvPr>
            <p:ph type="subTitle" idx="1"/>
          </p:nvPr>
        </p:nvSpPr>
        <p:spPr>
          <a:xfrm>
            <a:off x="1523365" y="1355725"/>
            <a:ext cx="9142095" cy="3902075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eaLnBrk="1" hangingPunct="1">
              <a:lnSpc>
                <a:spcPct val="150000"/>
              </a:lnSpc>
              <a:buClr>
                <a:srgbClr val="F46A02"/>
              </a:buClr>
            </a:pPr>
            <a:r>
              <a:rPr lang="zh-CN" altLang="en-US" sz="2800" dirty="0">
                <a:ea typeface="微软雅黑" panose="020B0503020204020204" pitchFamily="34" charset="-122"/>
              </a:rPr>
              <a:t>限制检索</a:t>
            </a:r>
          </a:p>
          <a:p>
            <a:pPr eaLnBrk="1" hangingPunct="1">
              <a:lnSpc>
                <a:spcPct val="150000"/>
              </a:lnSpc>
              <a:buClr>
                <a:srgbClr val="F46A02"/>
              </a:buClr>
            </a:pPr>
            <a:r>
              <a:rPr lang="zh-CN" altLang="en-US" sz="2800" dirty="0">
                <a:ea typeface="微软雅黑" panose="020B0503020204020204" pitchFamily="34" charset="-122"/>
              </a:rPr>
              <a:t>布尔逻辑检索</a:t>
            </a:r>
          </a:p>
          <a:p>
            <a:pPr eaLnBrk="1" hangingPunct="1">
              <a:lnSpc>
                <a:spcPct val="150000"/>
              </a:lnSpc>
              <a:buClr>
                <a:srgbClr val="F46A02"/>
              </a:buClr>
            </a:pPr>
            <a:r>
              <a:rPr lang="zh-CN" altLang="en-US" sz="2800" dirty="0">
                <a:ea typeface="微软雅黑" panose="020B0503020204020204" pitchFamily="34" charset="-122"/>
              </a:rPr>
              <a:t>位置检索</a:t>
            </a:r>
          </a:p>
          <a:p>
            <a:pPr eaLnBrk="1" hangingPunct="1">
              <a:lnSpc>
                <a:spcPct val="150000"/>
              </a:lnSpc>
              <a:buClr>
                <a:srgbClr val="F46A02"/>
              </a:buClr>
            </a:pPr>
            <a:r>
              <a:rPr lang="zh-CN" altLang="en-US" sz="2800" dirty="0">
                <a:ea typeface="微软雅黑" panose="020B0503020204020204" pitchFamily="34" charset="-122"/>
              </a:rPr>
              <a:t>截词检索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1486358" y="5070475"/>
            <a:ext cx="9180512" cy="749300"/>
            <a:chOff x="-23" y="3194"/>
            <a:chExt cx="5783" cy="472"/>
          </a:xfrm>
        </p:grpSpPr>
        <p:sp>
          <p:nvSpPr>
            <p:cNvPr id="30726" name="Rectangle 13"/>
            <p:cNvSpPr/>
            <p:nvPr/>
          </p:nvSpPr>
          <p:spPr>
            <a:xfrm>
              <a:off x="0" y="3376"/>
              <a:ext cx="5760" cy="29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sp>
          <p:nvSpPr>
            <p:cNvPr id="30727" name="Rectangle 14"/>
            <p:cNvSpPr/>
            <p:nvPr/>
          </p:nvSpPr>
          <p:spPr>
            <a:xfrm>
              <a:off x="-23" y="3194"/>
              <a:ext cx="5783" cy="290"/>
            </a:xfrm>
            <a:prstGeom prst="rect">
              <a:avLst/>
            </a:prstGeom>
            <a:solidFill>
              <a:srgbClr val="F46A02"/>
            </a:solidFill>
            <a:ln w="9525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24943" name="Rectangle 15"/>
          <p:cNvSpPr/>
          <p:nvPr/>
        </p:nvSpPr>
        <p:spPr>
          <a:xfrm>
            <a:off x="4574363" y="4941888"/>
            <a:ext cx="3041015" cy="5835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b="1" dirty="0"/>
              <a:t>信息检索的技术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183" y="765175"/>
            <a:ext cx="7334250" cy="2247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7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20" y="3068638"/>
            <a:ext cx="7381875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8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058" y="5013325"/>
            <a:ext cx="7305675" cy="133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9" name="Text Box 6"/>
          <p:cNvSpPr txBox="1"/>
          <p:nvPr/>
        </p:nvSpPr>
        <p:spPr>
          <a:xfrm>
            <a:off x="5015370" y="476250"/>
            <a:ext cx="897890" cy="52197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6600"/>
                </a:solidFill>
                <a:ea typeface="黑体" panose="02010609060101010101" pitchFamily="49" charset="-122"/>
              </a:rPr>
              <a:t>模糊</a:t>
            </a:r>
          </a:p>
        </p:txBody>
      </p:sp>
      <p:sp>
        <p:nvSpPr>
          <p:cNvPr id="188427" name="Oval 11"/>
          <p:cNvSpPr/>
          <p:nvPr/>
        </p:nvSpPr>
        <p:spPr>
          <a:xfrm>
            <a:off x="3862845" y="1628775"/>
            <a:ext cx="11525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188428" name="Oval 12"/>
          <p:cNvSpPr/>
          <p:nvPr/>
        </p:nvSpPr>
        <p:spPr>
          <a:xfrm>
            <a:off x="8039558" y="1628775"/>
            <a:ext cx="11525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188429" name="Oval 13"/>
          <p:cNvSpPr/>
          <p:nvPr/>
        </p:nvSpPr>
        <p:spPr>
          <a:xfrm>
            <a:off x="7463295" y="2997200"/>
            <a:ext cx="11525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188430" name="Oval 14"/>
          <p:cNvSpPr/>
          <p:nvPr/>
        </p:nvSpPr>
        <p:spPr>
          <a:xfrm>
            <a:off x="3142120" y="3860800"/>
            <a:ext cx="11525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188431" name="Oval 15"/>
          <p:cNvSpPr/>
          <p:nvPr/>
        </p:nvSpPr>
        <p:spPr>
          <a:xfrm>
            <a:off x="3431045" y="5805488"/>
            <a:ext cx="13684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7" grpId="0" bldLvl="0" animBg="1"/>
      <p:bldP spid="188428" grpId="0" bldLvl="0" animBg="1"/>
      <p:bldP spid="188429" grpId="0" bldLvl="0" animBg="1"/>
      <p:bldP spid="188430" grpId="0" bldLvl="0" animBg="1"/>
      <p:bldP spid="188431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83" y="765175"/>
            <a:ext cx="7334250" cy="2247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83" y="3068638"/>
            <a:ext cx="7305675" cy="365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9449" name="Oval 9"/>
          <p:cNvSpPr/>
          <p:nvPr/>
        </p:nvSpPr>
        <p:spPr>
          <a:xfrm>
            <a:off x="4078745" y="1628775"/>
            <a:ext cx="11525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189450" name="Oval 10"/>
          <p:cNvSpPr/>
          <p:nvPr/>
        </p:nvSpPr>
        <p:spPr>
          <a:xfrm>
            <a:off x="7607758" y="2997200"/>
            <a:ext cx="11525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189451" name="Oval 11"/>
          <p:cNvSpPr/>
          <p:nvPr/>
        </p:nvSpPr>
        <p:spPr>
          <a:xfrm>
            <a:off x="3142120" y="3933825"/>
            <a:ext cx="11525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189452" name="Oval 12"/>
          <p:cNvSpPr/>
          <p:nvPr/>
        </p:nvSpPr>
        <p:spPr>
          <a:xfrm>
            <a:off x="2854783" y="5445125"/>
            <a:ext cx="13684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189453" name="Oval 13"/>
          <p:cNvSpPr/>
          <p:nvPr/>
        </p:nvSpPr>
        <p:spPr>
          <a:xfrm>
            <a:off x="8471358" y="1628775"/>
            <a:ext cx="11525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32777" name="Text Box 6"/>
          <p:cNvSpPr txBox="1"/>
          <p:nvPr/>
        </p:nvSpPr>
        <p:spPr>
          <a:xfrm>
            <a:off x="5158245" y="476250"/>
            <a:ext cx="897890" cy="52197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6600"/>
                </a:solidFill>
                <a:ea typeface="黑体" panose="02010609060101010101" pitchFamily="49" charset="-122"/>
              </a:rPr>
              <a:t>精确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9" grpId="0" bldLvl="0" animBg="1"/>
      <p:bldP spid="189450" grpId="0" bldLvl="0" animBg="1"/>
      <p:bldP spid="189451" grpId="0" bldLvl="0" animBg="1"/>
      <p:bldP spid="189452" grpId="0" bldLvl="0" animBg="1"/>
      <p:bldP spid="18945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3794" name="Rectangle 13">
            <a:hlinkClick r:id="" action="ppaction://noaction"/>
          </p:cNvPr>
          <p:cNvSpPr/>
          <p:nvPr/>
        </p:nvSpPr>
        <p:spPr>
          <a:xfrm>
            <a:off x="4508958" y="2781300"/>
            <a:ext cx="2016125" cy="431800"/>
          </a:xfrm>
          <a:prstGeom prst="rect">
            <a:avLst/>
          </a:prstGeom>
          <a:noFill/>
          <a:ln w="381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33795" name="Line 16"/>
          <p:cNvSpPr/>
          <p:nvPr/>
        </p:nvSpPr>
        <p:spPr>
          <a:xfrm>
            <a:off x="3091320" y="3556000"/>
            <a:ext cx="5883275" cy="17463"/>
          </a:xfrm>
          <a:prstGeom prst="line">
            <a:avLst/>
          </a:prstGeom>
          <a:ln w="25400" cap="flat" cmpd="sng">
            <a:solidFill>
              <a:schemeClr val="tx1"/>
            </a:solidFill>
            <a:prstDash val="sysDot"/>
            <a:headEnd type="none" w="med" len="med"/>
            <a:tailEnd type="oval" w="med" len="med"/>
          </a:ln>
        </p:spPr>
      </p:sp>
      <p:sp>
        <p:nvSpPr>
          <p:cNvPr id="33796" name="Rectangle 17"/>
          <p:cNvSpPr/>
          <p:nvPr/>
        </p:nvSpPr>
        <p:spPr>
          <a:xfrm rot="3419336">
            <a:off x="2807158" y="2979738"/>
            <a:ext cx="479425" cy="520700"/>
          </a:xfrm>
          <a:prstGeom prst="rect">
            <a:avLst/>
          </a:prstGeom>
          <a:solidFill>
            <a:srgbClr val="F46A02">
              <a:alpha val="41176"/>
            </a:srgbClr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tx2"/>
            </a:extrusionClr>
          </a:sp3d>
        </p:spPr>
        <p:txBody>
          <a:bodyPr wrap="none" anchor="ctr">
            <a:flatTx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27334" name="Text Box 22"/>
          <p:cNvSpPr txBox="1">
            <a:spLocks noChangeArrowheads="1"/>
          </p:cNvSpPr>
          <p:nvPr/>
        </p:nvSpPr>
        <p:spPr bwMode="gray">
          <a:xfrm>
            <a:off x="3573920" y="2997200"/>
            <a:ext cx="5299075" cy="5340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marR="0" defTabSz="914400">
              <a:lnSpc>
                <a:spcPct val="9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 N K I </a:t>
            </a:r>
            <a:r>
              <a:rPr kumimoji="0" lang="zh-CN" altLang="en-US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检 索 结 果 处 理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58" y="1052513"/>
            <a:ext cx="7315200" cy="409575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34819" name="内容占位符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pPr marL="287655" indent="-287655" eaLnBrk="1" hangingPunct="1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）保存、导出题录</a:t>
            </a:r>
          </a:p>
          <a:p>
            <a:pPr marL="287655" indent="-287655" eaLnBrk="1" hangingPunct="1">
              <a:buNone/>
            </a:pPr>
            <a:r>
              <a:rPr lang="zh-CN" altLang="en-US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0" name="Rectangle 3"/>
          <p:cNvSpPr/>
          <p:nvPr/>
        </p:nvSpPr>
        <p:spPr>
          <a:xfrm>
            <a:off x="2349958" y="4941888"/>
            <a:ext cx="7416800" cy="1476375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dirty="0">
                <a:ea typeface="黑体" panose="02010609060101010101" pitchFamily="49" charset="-122"/>
              </a:rPr>
              <a:t>      </a:t>
            </a:r>
            <a:r>
              <a:rPr lang="zh-CN" altLang="en-US" sz="1800" dirty="0">
                <a:ea typeface="黑体" panose="02010609060101010101" pitchFamily="49" charset="-122"/>
              </a:rPr>
              <a:t>题录结果显示的字段包括篇名、作者、刊名和年</a:t>
            </a:r>
            <a:r>
              <a:rPr lang="en-US" altLang="zh-CN" sz="1800" dirty="0">
                <a:ea typeface="黑体" panose="02010609060101010101" pitchFamily="49" charset="-122"/>
              </a:rPr>
              <a:t>/</a:t>
            </a:r>
            <a:r>
              <a:rPr lang="zh-CN" altLang="en-US" sz="1800" dirty="0">
                <a:ea typeface="黑体" panose="02010609060101010101" pitchFamily="49" charset="-122"/>
              </a:rPr>
              <a:t>期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      全选只能选择当前页面的所有记录，如果有多页，需要主页全选保存和下载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       保存方式：点击全选或勾选记录序号，然后点击“导出、分析”，即可将当前页面中全部记录或选择记录保存为系统默认的输出格式。</a:t>
            </a:r>
          </a:p>
        </p:txBody>
      </p:sp>
      <p:sp>
        <p:nvSpPr>
          <p:cNvPr id="41990" name="Oval 12"/>
          <p:cNvSpPr/>
          <p:nvPr/>
        </p:nvSpPr>
        <p:spPr>
          <a:xfrm>
            <a:off x="2638883" y="1268413"/>
            <a:ext cx="1079500" cy="36036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28365" name="Oval 13"/>
          <p:cNvSpPr/>
          <p:nvPr/>
        </p:nvSpPr>
        <p:spPr>
          <a:xfrm>
            <a:off x="1918158" y="2060575"/>
            <a:ext cx="5048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28366" name="Oval 14"/>
          <p:cNvSpPr/>
          <p:nvPr/>
        </p:nvSpPr>
        <p:spPr>
          <a:xfrm>
            <a:off x="1918158" y="3357563"/>
            <a:ext cx="504825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28367" name="Oval 15"/>
          <p:cNvSpPr/>
          <p:nvPr/>
        </p:nvSpPr>
        <p:spPr>
          <a:xfrm>
            <a:off x="1918158" y="3933825"/>
            <a:ext cx="503237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28368" name="Oval 16"/>
          <p:cNvSpPr/>
          <p:nvPr/>
        </p:nvSpPr>
        <p:spPr>
          <a:xfrm>
            <a:off x="1918158" y="1700213"/>
            <a:ext cx="576262" cy="36036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 bldLvl="0" animBg="1"/>
      <p:bldP spid="228365" grpId="0" bldLvl="0" animBg="1"/>
      <p:bldP spid="228366" grpId="0" bldLvl="0" animBg="1"/>
      <p:bldP spid="228367" grpId="0" bldLvl="0" animBg="1"/>
      <p:bldP spid="228368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20" y="836613"/>
            <a:ext cx="8928100" cy="3997325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35843" name="Rectangle 3"/>
          <p:cNvSpPr/>
          <p:nvPr/>
        </p:nvSpPr>
        <p:spPr>
          <a:xfrm>
            <a:off x="2638883" y="4868863"/>
            <a:ext cx="7056437" cy="1938020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ea typeface="楷体_GB2312" pitchFamily="49" charset="-122"/>
              </a:rPr>
              <a:t>导出题录：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ea typeface="楷体_GB2312" pitchFamily="49" charset="-122"/>
              </a:rPr>
              <a:t>1</a:t>
            </a:r>
            <a:r>
              <a:rPr lang="zh-CN" altLang="en-US" sz="2000" b="1" dirty="0">
                <a:ea typeface="楷体_GB2312" pitchFamily="49" charset="-122"/>
              </a:rPr>
              <a:t>）点击“导出</a:t>
            </a:r>
            <a:r>
              <a:rPr lang="en-US" altLang="zh-CN" sz="2000" b="1" dirty="0">
                <a:ea typeface="楷体_GB2312" pitchFamily="49" charset="-122"/>
              </a:rPr>
              <a:t>/</a:t>
            </a:r>
            <a:r>
              <a:rPr lang="zh-CN" altLang="en-US" sz="2000" b="1" dirty="0">
                <a:ea typeface="楷体_GB2312" pitchFamily="49" charset="-122"/>
              </a:rPr>
              <a:t>参考文献”，即可将当前页面中全部记录或选择记录保存为系统默认的输出格式“</a:t>
            </a:r>
            <a:r>
              <a:rPr lang="en-US" altLang="zh-CN" sz="2000" b="1" dirty="0">
                <a:ea typeface="楷体_GB2312" pitchFamily="49" charset="-122"/>
              </a:rPr>
              <a:t>CAJ-CD</a:t>
            </a:r>
            <a:r>
              <a:rPr lang="zh-CN" altLang="en-US" sz="2000" b="1" dirty="0">
                <a:ea typeface="楷体_GB2312" pitchFamily="49" charset="-122"/>
              </a:rPr>
              <a:t>格式引文”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ea typeface="楷体_GB2312" pitchFamily="49" charset="-122"/>
              </a:rPr>
              <a:t>2</a:t>
            </a:r>
            <a:r>
              <a:rPr lang="zh-CN" altLang="en-US" sz="2000" b="1" dirty="0">
                <a:ea typeface="楷体_GB2312" pitchFamily="49" charset="-122"/>
              </a:rPr>
              <a:t>）可以选择其他输出格式</a:t>
            </a:r>
          </a:p>
        </p:txBody>
      </p:sp>
      <p:sp>
        <p:nvSpPr>
          <p:cNvPr id="229383" name="Rectangle 7"/>
          <p:cNvSpPr/>
          <p:nvPr/>
        </p:nvSpPr>
        <p:spPr>
          <a:xfrm>
            <a:off x="7102933" y="765175"/>
            <a:ext cx="3384550" cy="3587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29386" name="Oval 10"/>
          <p:cNvSpPr/>
          <p:nvPr/>
        </p:nvSpPr>
        <p:spPr>
          <a:xfrm>
            <a:off x="1630820" y="1412875"/>
            <a:ext cx="1295400" cy="431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3" grpId="0" bldLvl="0" animBg="1"/>
      <p:bldP spid="22938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QQ截图201709191536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408" y="908050"/>
            <a:ext cx="3111500" cy="542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3" descr="C:\Users\Administrator\Desktop\QQ截图201709191536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033" y="908050"/>
            <a:ext cx="3111500" cy="5137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1"/>
          <p:cNvSpPr>
            <a:spLocks noGrp="1"/>
          </p:cNvSpPr>
          <p:nvPr>
            <p:ph idx="4294967295"/>
          </p:nvPr>
        </p:nvSpPr>
        <p:spPr>
          <a:xfrm>
            <a:off x="910590" y="180975"/>
            <a:ext cx="8229600" cy="1727200"/>
          </a:xfrm>
        </p:spPr>
        <p:txBody>
          <a:bodyPr vert="horz" wrap="square" lIns="91440" tIns="45720" rIns="91440" bIns="45720" anchor="t"/>
          <a:lstStyle/>
          <a:p>
            <a:pPr marL="287655" indent="-287655" eaLnBrk="1" hangingPunct="1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）下载全文</a:t>
            </a:r>
          </a:p>
          <a:p>
            <a:pPr marL="287655" indent="-287655" eaLnBrk="1" hangingPunct="1">
              <a:buNone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7655" indent="-287655" eaLnBrk="1" hangingPunct="1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在检索结果界面下载全文，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CAJ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287655" indent="-287655" eaLnBrk="1" hangingPunct="1"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6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183" y="2492375"/>
            <a:ext cx="7315200" cy="2162175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235527" name="Rectangle 7"/>
          <p:cNvSpPr/>
          <p:nvPr/>
        </p:nvSpPr>
        <p:spPr>
          <a:xfrm>
            <a:off x="8039558" y="3213100"/>
            <a:ext cx="287337" cy="1079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0" name="Rectangle 13">
            <a:hlinkClick r:id="" action="ppaction://noaction"/>
          </p:cNvPr>
          <p:cNvSpPr/>
          <p:nvPr/>
        </p:nvSpPr>
        <p:spPr>
          <a:xfrm>
            <a:off x="4508958" y="2781300"/>
            <a:ext cx="2016125" cy="431800"/>
          </a:xfrm>
          <a:prstGeom prst="rect">
            <a:avLst/>
          </a:prstGeom>
          <a:noFill/>
          <a:ln w="381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37891" name="Line 16"/>
          <p:cNvSpPr/>
          <p:nvPr/>
        </p:nvSpPr>
        <p:spPr>
          <a:xfrm>
            <a:off x="3091320" y="3556000"/>
            <a:ext cx="5883275" cy="17463"/>
          </a:xfrm>
          <a:prstGeom prst="line">
            <a:avLst/>
          </a:prstGeom>
          <a:ln w="25400" cap="flat" cmpd="sng">
            <a:solidFill>
              <a:schemeClr val="tx1"/>
            </a:solidFill>
            <a:prstDash val="sysDot"/>
            <a:headEnd type="none" w="med" len="med"/>
            <a:tailEnd type="oval" w="med" len="med"/>
          </a:ln>
        </p:spPr>
      </p:sp>
      <p:sp>
        <p:nvSpPr>
          <p:cNvPr id="37892" name="Rectangle 17"/>
          <p:cNvSpPr/>
          <p:nvPr/>
        </p:nvSpPr>
        <p:spPr>
          <a:xfrm rot="3419336">
            <a:off x="2807158" y="2979738"/>
            <a:ext cx="479425" cy="520700"/>
          </a:xfrm>
          <a:prstGeom prst="rect">
            <a:avLst/>
          </a:prstGeom>
          <a:solidFill>
            <a:srgbClr val="F46A02">
              <a:alpha val="41176"/>
            </a:srgbClr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tx2"/>
            </a:extrusionClr>
          </a:sp3d>
        </p:spPr>
        <p:txBody>
          <a:bodyPr wrap="none" anchor="ctr">
            <a:flatTx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27334" name="Text Box 22"/>
          <p:cNvSpPr txBox="1">
            <a:spLocks noChangeArrowheads="1"/>
          </p:cNvSpPr>
          <p:nvPr/>
        </p:nvSpPr>
        <p:spPr bwMode="gray">
          <a:xfrm>
            <a:off x="3573920" y="2997200"/>
            <a:ext cx="4392613" cy="5340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R="0" algn="dist" defTabSz="914400">
              <a:lnSpc>
                <a:spcPct val="9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期刊的级别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Administrator\Desktop\QQ截图20170922094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8" y="1196975"/>
            <a:ext cx="8999537" cy="3735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Administrator\Desktop\QQ截图20170922094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58" y="1196975"/>
            <a:ext cx="8999537" cy="3735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891420" y="1319213"/>
            <a:ext cx="576263" cy="461645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2870" y="1812925"/>
            <a:ext cx="971550" cy="461645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1045" y="3789363"/>
            <a:ext cx="4032250" cy="461645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2676983" y="3500438"/>
            <a:ext cx="7559675" cy="687376"/>
            <a:chOff x="1154116" y="3461790"/>
            <a:chExt cx="7560000" cy="687290"/>
          </a:xfrm>
        </p:grpSpPr>
        <p:sp>
          <p:nvSpPr>
            <p:cNvPr id="39943" name="矩形 5"/>
            <p:cNvSpPr/>
            <p:nvPr/>
          </p:nvSpPr>
          <p:spPr>
            <a:xfrm>
              <a:off x="1154116" y="3461790"/>
              <a:ext cx="7560000" cy="461588"/>
            </a:xfrm>
            <a:prstGeom prst="rect">
              <a:avLst/>
            </a:prstGeom>
            <a:solidFill>
              <a:srgbClr val="F46A02">
                <a:alpha val="41176"/>
              </a:srgbClr>
            </a:solidFill>
            <a:ln w="38100">
              <a:noFill/>
            </a:ln>
          </p:spPr>
          <p:txBody>
            <a:bodyPr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  <p:pic>
          <p:nvPicPr>
            <p:cNvPr id="39944" name="Picture 2" descr="C:\Users\Administrator\Desktop\QQ截图20170922094133.jpg"/>
            <p:cNvPicPr>
              <a:picLocks noChangeAspect="1"/>
            </p:cNvPicPr>
            <p:nvPr/>
          </p:nvPicPr>
          <p:blipFill>
            <a:blip r:embed="rId2"/>
            <a:srcRect l="20383" t="67245" r="33212" b="25043"/>
            <a:stretch>
              <a:fillRect/>
            </a:stretch>
          </p:blipFill>
          <p:spPr>
            <a:xfrm>
              <a:off x="1259632" y="3645024"/>
              <a:ext cx="7308812" cy="50405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Users\Administrator\Desktop\IMG_20170922_0949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710" y="1109980"/>
            <a:ext cx="3959225" cy="5074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79" name="Picture 3" descr="C:\Users\Administrator\Desktop\tim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28" y="1233805"/>
            <a:ext cx="3219450" cy="508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1986" name="Rectangle 13">
            <a:hlinkClick r:id="" action="ppaction://noaction"/>
          </p:cNvPr>
          <p:cNvSpPr/>
          <p:nvPr/>
        </p:nvSpPr>
        <p:spPr>
          <a:xfrm>
            <a:off x="4508958" y="2781300"/>
            <a:ext cx="2016125" cy="431800"/>
          </a:xfrm>
          <a:prstGeom prst="rect">
            <a:avLst/>
          </a:prstGeom>
          <a:noFill/>
          <a:ln w="381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1987" name="Line 16"/>
          <p:cNvSpPr/>
          <p:nvPr/>
        </p:nvSpPr>
        <p:spPr>
          <a:xfrm>
            <a:off x="3091320" y="3556000"/>
            <a:ext cx="5883275" cy="17463"/>
          </a:xfrm>
          <a:prstGeom prst="line">
            <a:avLst/>
          </a:prstGeom>
          <a:ln w="25400" cap="flat" cmpd="sng">
            <a:solidFill>
              <a:schemeClr val="tx1"/>
            </a:solidFill>
            <a:prstDash val="sysDot"/>
            <a:headEnd type="none" w="med" len="med"/>
            <a:tailEnd type="oval" w="med" len="med"/>
          </a:ln>
        </p:spPr>
      </p:sp>
      <p:sp>
        <p:nvSpPr>
          <p:cNvPr id="41988" name="Rectangle 17"/>
          <p:cNvSpPr/>
          <p:nvPr/>
        </p:nvSpPr>
        <p:spPr>
          <a:xfrm rot="3419336">
            <a:off x="2807158" y="2979738"/>
            <a:ext cx="479425" cy="520700"/>
          </a:xfrm>
          <a:prstGeom prst="rect">
            <a:avLst/>
          </a:prstGeom>
          <a:solidFill>
            <a:srgbClr val="F46A02">
              <a:alpha val="41176"/>
            </a:srgbClr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tx2"/>
            </a:extrusionClr>
          </a:sp3d>
        </p:spPr>
        <p:txBody>
          <a:bodyPr wrap="none" anchor="ctr">
            <a:flatTx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27334" name="Text Box 22"/>
          <p:cNvSpPr txBox="1">
            <a:spLocks noChangeArrowheads="1"/>
          </p:cNvSpPr>
          <p:nvPr/>
        </p:nvSpPr>
        <p:spPr bwMode="gray">
          <a:xfrm>
            <a:off x="3573920" y="2997200"/>
            <a:ext cx="5090160" cy="5340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marR="0" defTabSz="914400">
              <a:lnSpc>
                <a:spcPct val="9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 N K I </a:t>
            </a:r>
            <a:r>
              <a:rPr kumimoji="0" lang="zh-CN" altLang="en-US" sz="3200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下载期刊封面目录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0" name="Picture 5" descr="C:\Documents and Settings\Administrator.pc1\桌面\QQ截图201404301610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95" y="509588"/>
            <a:ext cx="7067550" cy="583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5" descr="C:\Documents and Settings\Administrator.pc1\桌面\QQ截图20140430161044.jpg"/>
          <p:cNvPicPr>
            <a:picLocks noChangeAspect="1"/>
          </p:cNvPicPr>
          <p:nvPr/>
        </p:nvPicPr>
        <p:blipFill>
          <a:blip r:embed="rId2"/>
          <a:srcRect t="81970" r="65359"/>
          <a:stretch>
            <a:fillRect/>
          </a:stretch>
        </p:blipFill>
        <p:spPr>
          <a:xfrm>
            <a:off x="5086808" y="4221163"/>
            <a:ext cx="5022850" cy="216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8"/>
          <p:cNvSpPr/>
          <p:nvPr/>
        </p:nvSpPr>
        <p:spPr>
          <a:xfrm>
            <a:off x="2565858" y="5157788"/>
            <a:ext cx="2449512" cy="115093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7" name="Oval 6"/>
          <p:cNvSpPr/>
          <p:nvPr/>
        </p:nvSpPr>
        <p:spPr>
          <a:xfrm>
            <a:off x="5158245" y="5013325"/>
            <a:ext cx="1296988" cy="360363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4034" name="灯片编号占位符 3"/>
          <p:cNvSpPr txBox="1">
            <a:spLocks noGrp="1"/>
          </p:cNvSpPr>
          <p:nvPr/>
        </p:nvSpPr>
        <p:spPr>
          <a:xfrm>
            <a:off x="807607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200" dirty="0">
                <a:solidFill>
                  <a:srgbClr val="898989"/>
                </a:solidFill>
                <a:latin typeface="华文细黑" pitchFamily="2" charset="-122"/>
              </a:rPr>
              <a:t>47</a:t>
            </a:fld>
            <a:endParaRPr lang="en-US" altLang="zh-CN" sz="1200" dirty="0">
              <a:solidFill>
                <a:srgbClr val="898989"/>
              </a:solidFill>
              <a:latin typeface="华文细黑" pitchFamily="2" charset="-122"/>
            </a:endParaRPr>
          </a:p>
        </p:txBody>
      </p:sp>
      <p:pic>
        <p:nvPicPr>
          <p:cNvPr id="44035" name="Picture 2" descr="C:\Documents and Settings\Administrator.pc1\桌面\QQ截图201404301614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70" y="476250"/>
            <a:ext cx="9105900" cy="6124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Oval 6"/>
          <p:cNvSpPr/>
          <p:nvPr/>
        </p:nvSpPr>
        <p:spPr>
          <a:xfrm>
            <a:off x="5663070" y="1773238"/>
            <a:ext cx="1295400" cy="36036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7" name="AutoShape 7"/>
          <p:cNvSpPr/>
          <p:nvPr/>
        </p:nvSpPr>
        <p:spPr>
          <a:xfrm>
            <a:off x="6526670" y="3068638"/>
            <a:ext cx="2736850" cy="431800"/>
          </a:xfrm>
          <a:prstGeom prst="wedgeRoundRectCallout">
            <a:avLst>
              <a:gd name="adj1" fmla="val -48194"/>
              <a:gd name="adj2" fmla="val -256653"/>
              <a:gd name="adj3" fmla="val 16667"/>
            </a:avLst>
          </a:prstGeom>
          <a:solidFill>
            <a:schemeClr val="bg1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ea typeface="楷体_GB2312" pitchFamily="49" charset="-122"/>
              </a:rPr>
              <a:t>输入刊名即可检索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 descr="C:\Documents and Settings\Administrator.pc1\桌面\QQ截图201404301620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5" y="490538"/>
            <a:ext cx="9315450" cy="587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Oval 6"/>
          <p:cNvSpPr/>
          <p:nvPr/>
        </p:nvSpPr>
        <p:spPr>
          <a:xfrm>
            <a:off x="3934283" y="2276475"/>
            <a:ext cx="1008062" cy="28892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8" name="Rectangle 7"/>
          <p:cNvSpPr/>
          <p:nvPr/>
        </p:nvSpPr>
        <p:spPr>
          <a:xfrm>
            <a:off x="4150183" y="3429000"/>
            <a:ext cx="6516687" cy="2879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9" name="Rectangle 8"/>
          <p:cNvSpPr/>
          <p:nvPr/>
        </p:nvSpPr>
        <p:spPr>
          <a:xfrm>
            <a:off x="4113670" y="6308725"/>
            <a:ext cx="3276600" cy="368300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1800" b="1" dirty="0">
                <a:ea typeface="楷体_GB2312" pitchFamily="49" charset="-122"/>
              </a:rPr>
              <a:t>该期的目录链接，可直接下载</a:t>
            </a:r>
          </a:p>
        </p:txBody>
      </p:sp>
      <p:sp>
        <p:nvSpPr>
          <p:cNvPr id="10" name="AutoShape 7"/>
          <p:cNvSpPr/>
          <p:nvPr/>
        </p:nvSpPr>
        <p:spPr>
          <a:xfrm>
            <a:off x="6239333" y="2636838"/>
            <a:ext cx="3311525" cy="431800"/>
          </a:xfrm>
          <a:prstGeom prst="wedgeRoundRectCallout">
            <a:avLst>
              <a:gd name="adj1" fmla="val -92236"/>
              <a:gd name="adj2" fmla="val -60296"/>
              <a:gd name="adj3" fmla="val 16667"/>
            </a:avLst>
          </a:prstGeom>
          <a:solidFill>
            <a:schemeClr val="bg1"/>
          </a:solidFill>
          <a:ln w="158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ea typeface="楷体_GB2312" pitchFamily="49" charset="-122"/>
              </a:rPr>
              <a:t>点击获得该期封面和目录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2" name="Picture 2" descr="C:\Documents and Settings\Administrator.pc1\桌面\QQ截图201404301622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58" y="549275"/>
            <a:ext cx="8442325" cy="5688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Oval 6"/>
          <p:cNvSpPr/>
          <p:nvPr/>
        </p:nvSpPr>
        <p:spPr>
          <a:xfrm>
            <a:off x="8974595" y="1557338"/>
            <a:ext cx="792163" cy="215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7" name="AutoShape 7"/>
          <p:cNvSpPr/>
          <p:nvPr/>
        </p:nvSpPr>
        <p:spPr>
          <a:xfrm>
            <a:off x="6526670" y="3068638"/>
            <a:ext cx="2736850" cy="431800"/>
          </a:xfrm>
          <a:prstGeom prst="wedgeRoundRectCallout">
            <a:avLst>
              <a:gd name="adj1" fmla="val 51069"/>
              <a:gd name="adj2" fmla="val -330310"/>
              <a:gd name="adj3" fmla="val 16667"/>
            </a:avLst>
          </a:prstGeom>
          <a:solidFill>
            <a:schemeClr val="bg1"/>
          </a:solidFill>
          <a:ln w="15875" cap="flat" cmpd="sng">
            <a:solidFill>
              <a:srgbClr val="F46A02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ea typeface="楷体_GB2312" pitchFamily="49" charset="-122"/>
              </a:rPr>
              <a:t>打印封面及目录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41884" y="404664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中国期刊全文数据库</a:t>
            </a:r>
            <a:r>
              <a:rPr lang="en-US" altLang="zh-CN" dirty="0">
                <a:solidFill>
                  <a:srgbClr val="FF0000"/>
                </a:solidFill>
              </a:rPr>
              <a:t>CNKI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265238"/>
            <a:ext cx="10147300" cy="433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/>
          <p:nvPr/>
        </p:nvSpPr>
        <p:spPr>
          <a:xfrm>
            <a:off x="1125860" y="2636912"/>
            <a:ext cx="1439863" cy="3587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24298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7106" name="AutoShape 2">
            <a:hlinkClick r:id="" action="ppaction://noaction"/>
          </p:cNvPr>
          <p:cNvSpPr/>
          <p:nvPr/>
        </p:nvSpPr>
        <p:spPr>
          <a:xfrm>
            <a:off x="1522870" y="0"/>
            <a:ext cx="107950" cy="115888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64195" name="Rectangle 3"/>
          <p:cNvSpPr/>
          <p:nvPr/>
        </p:nvSpPr>
        <p:spPr>
          <a:xfrm>
            <a:off x="2278520" y="1844675"/>
            <a:ext cx="7632700" cy="29718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buClr>
                <a:srgbClr val="F46A02"/>
              </a:buCl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数据收录范围：最早最全</a:t>
            </a:r>
          </a:p>
          <a:p>
            <a:pPr marL="0" lvl="0" indent="0">
              <a:buClr>
                <a:srgbClr val="F46A02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lvl="0" indent="0">
              <a:buClr>
                <a:srgbClr val="F46A02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高级检索每个检索框中只能输入一个词 （不能输入检索式，不能用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+-*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lvl="0" indent="0">
              <a:buClr>
                <a:srgbClr val="F46A02"/>
              </a:buClr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Clr>
                <a:srgbClr val="F46A02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具有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个以上逻辑“或”的各检索词应当放在最上端检索行输入。</a:t>
            </a:r>
          </a:p>
        </p:txBody>
      </p:sp>
      <p:sp>
        <p:nvSpPr>
          <p:cNvPr id="47108" name="Rectangle 4"/>
          <p:cNvSpPr/>
          <p:nvPr/>
        </p:nvSpPr>
        <p:spPr>
          <a:xfrm>
            <a:off x="2278520" y="981075"/>
            <a:ext cx="3600450" cy="7747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F46A0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CNKI</a:t>
            </a:r>
            <a:r>
              <a:rPr lang="zh-CN" altLang="en-US" b="1" dirty="0">
                <a:solidFill>
                  <a:srgbClr val="F46A0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数据据库总结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412776"/>
            <a:ext cx="11258550" cy="441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1" name="Oval 7"/>
          <p:cNvSpPr/>
          <p:nvPr/>
        </p:nvSpPr>
        <p:spPr>
          <a:xfrm>
            <a:off x="1053852" y="2999922"/>
            <a:ext cx="1080120" cy="429078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  <a:ea typeface="经典特宋简"/>
            </a:endParaRPr>
          </a:p>
        </p:txBody>
      </p:sp>
      <p:sp>
        <p:nvSpPr>
          <p:cNvPr id="48134" name="Rectangle 5"/>
          <p:cNvSpPr/>
          <p:nvPr/>
        </p:nvSpPr>
        <p:spPr>
          <a:xfrm>
            <a:off x="1702258" y="6281738"/>
            <a:ext cx="8569325" cy="5762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经典特宋简"/>
              </a:rPr>
              <a:t>请选择</a:t>
            </a:r>
            <a:r>
              <a:rPr lang="zh-CN" altLang="en-US" sz="1800" dirty="0">
                <a:latin typeface="微软雅黑" panose="020B0503020204020204" pitchFamily="34" charset="-122"/>
                <a:ea typeface="经典特宋简"/>
              </a:rPr>
              <a:t>“</a:t>
            </a:r>
            <a:r>
              <a:rPr lang="zh-CN" altLang="en-US" sz="1800" dirty="0">
                <a:latin typeface="宋体" panose="02010600030101010101" pitchFamily="2" charset="-122"/>
                <a:ea typeface="经典特宋简"/>
              </a:rPr>
              <a:t>资源整合服务平台</a:t>
            </a:r>
            <a:r>
              <a:rPr lang="zh-CN" altLang="en-US" sz="1800" dirty="0">
                <a:latin typeface="微软雅黑" panose="020B0503020204020204" pitchFamily="34" charset="-122"/>
                <a:ea typeface="经典特宋简"/>
              </a:rPr>
              <a:t>”</a:t>
            </a:r>
            <a:endParaRPr lang="zh-CN" altLang="en-US" sz="1800" dirty="0">
              <a:latin typeface="黑体" panose="02010609060101010101" pitchFamily="49" charset="-122"/>
              <a:ea typeface="经典特宋简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49300" y="120650"/>
            <a:ext cx="5932170" cy="78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AE1517"/>
                </a:solidFill>
                <a:latin typeface="宋体" panose="02010600030101010101" pitchFamily="2" charset="-122"/>
              </a:rPr>
              <a:t>中国科技期刊数据库</a:t>
            </a:r>
            <a:r>
              <a:rPr lang="en-US" altLang="zh-CN" b="1" dirty="0">
                <a:solidFill>
                  <a:srgbClr val="AE1517"/>
                </a:solidFill>
                <a:latin typeface="宋体" panose="02010600030101010101" pitchFamily="2" charset="-122"/>
              </a:rPr>
              <a:t>VIP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4" name="Picture 3" descr="C:\Documents and Settings\Administrator.pc1\桌面\QQ截图20140504172120.jpg"/>
          <p:cNvPicPr>
            <a:picLocks noChangeAspect="1"/>
          </p:cNvPicPr>
          <p:nvPr/>
        </p:nvPicPr>
        <p:blipFill>
          <a:blip r:embed="rId2"/>
          <a:srcRect r="16795"/>
          <a:stretch>
            <a:fillRect/>
          </a:stretch>
        </p:blipFill>
        <p:spPr>
          <a:xfrm>
            <a:off x="1557795" y="476250"/>
            <a:ext cx="7489825" cy="3811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4" descr="C:\Documents and Settings\Administrator.pc1\桌面\QQ截图2014050417225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95" y="4365625"/>
            <a:ext cx="9001125" cy="60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6" name="Rectangle 17"/>
          <p:cNvSpPr/>
          <p:nvPr/>
        </p:nvSpPr>
        <p:spPr>
          <a:xfrm>
            <a:off x="1918158" y="549275"/>
            <a:ext cx="1296987" cy="28733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  <a:ea typeface="经典特宋简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4078745" y="1773238"/>
            <a:ext cx="1439863" cy="28733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  <a:ea typeface="经典特宋简"/>
            </a:endParaRPr>
          </a:p>
        </p:txBody>
      </p:sp>
      <p:sp>
        <p:nvSpPr>
          <p:cNvPr id="9" name="Rectangle 17"/>
          <p:cNvSpPr/>
          <p:nvPr/>
        </p:nvSpPr>
        <p:spPr>
          <a:xfrm>
            <a:off x="1702258" y="4581525"/>
            <a:ext cx="8785225" cy="3603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  <a:ea typeface="经典特宋简"/>
            </a:endParaRPr>
          </a:p>
        </p:txBody>
      </p:sp>
      <p:sp>
        <p:nvSpPr>
          <p:cNvPr id="11" name="Rectangle 3"/>
          <p:cNvSpPr/>
          <p:nvPr/>
        </p:nvSpPr>
        <p:spPr>
          <a:xfrm>
            <a:off x="2134058" y="5805488"/>
            <a:ext cx="7488237" cy="863600"/>
          </a:xfrm>
          <a:prstGeom prst="rect">
            <a:avLst/>
          </a:prstGeom>
          <a:solidFill>
            <a:srgbClr val="F46A02">
              <a:alpha val="41176"/>
            </a:srgbClr>
          </a:solidFill>
          <a:ln w="2857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VIP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高级检索中，在每个检索框可以输入多个检索词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可以使用检索式（即支持逻辑算符）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1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 descr="C:\Documents and Settings\Administrator.pc1\桌面\QQ截图20140504174852.jpg"/>
          <p:cNvPicPr>
            <a:picLocks noChangeAspect="1"/>
          </p:cNvPicPr>
          <p:nvPr/>
        </p:nvPicPr>
        <p:blipFill>
          <a:blip r:embed="rId2"/>
          <a:srcRect r="16795"/>
          <a:stretch>
            <a:fillRect/>
          </a:stretch>
        </p:blipFill>
        <p:spPr>
          <a:xfrm>
            <a:off x="1557795" y="692150"/>
            <a:ext cx="7489825" cy="3798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Rectangle 17"/>
          <p:cNvSpPr/>
          <p:nvPr/>
        </p:nvSpPr>
        <p:spPr>
          <a:xfrm>
            <a:off x="1918158" y="692150"/>
            <a:ext cx="1296987" cy="2889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  <a:ea typeface="经典特宋简"/>
            </a:endParaRPr>
          </a:p>
        </p:txBody>
      </p:sp>
      <p:sp>
        <p:nvSpPr>
          <p:cNvPr id="6" name="Rectangle 17"/>
          <p:cNvSpPr/>
          <p:nvPr/>
        </p:nvSpPr>
        <p:spPr>
          <a:xfrm>
            <a:off x="4007308" y="1484313"/>
            <a:ext cx="2951162" cy="2889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  <a:ea typeface="经典特宋简"/>
            </a:endParaRPr>
          </a:p>
        </p:txBody>
      </p:sp>
      <p:pic>
        <p:nvPicPr>
          <p:cNvPr id="50181" name="Picture 4" descr="C:\Documents and Settings\Administrator.pc1\桌面\QQ截图2014050417225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95" y="4368800"/>
            <a:ext cx="9001125" cy="59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17"/>
          <p:cNvSpPr/>
          <p:nvPr/>
        </p:nvSpPr>
        <p:spPr>
          <a:xfrm>
            <a:off x="1702258" y="4581525"/>
            <a:ext cx="8785225" cy="3603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  <a:ea typeface="经典特宋简"/>
            </a:endParaRPr>
          </a:p>
        </p:txBody>
      </p:sp>
      <p:sp>
        <p:nvSpPr>
          <p:cNvPr id="9" name="Rectangle 3"/>
          <p:cNvSpPr/>
          <p:nvPr/>
        </p:nvSpPr>
        <p:spPr>
          <a:xfrm>
            <a:off x="2134058" y="5805488"/>
            <a:ext cx="7488237" cy="863600"/>
          </a:xfrm>
          <a:prstGeom prst="rect">
            <a:avLst/>
          </a:prstGeom>
          <a:solidFill>
            <a:srgbClr val="F46A02">
              <a:alpha val="41176"/>
            </a:srgbClr>
          </a:solidFill>
          <a:ln w="2857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VIP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高级检索中，在每个检索框可以输入多个检索词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可以使用检索式（即支持逻辑算符）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/>
          <p:nvPr/>
        </p:nvSpPr>
        <p:spPr>
          <a:xfrm>
            <a:off x="2243595" y="1641317"/>
            <a:ext cx="8964613" cy="229425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rgbClr val="F41F1A"/>
              </a:solidFill>
              <a:latin typeface="微软雅黑" panose="020B0503020204020204" pitchFamily="34" charset="-122"/>
              <a:ea typeface="经典特宋简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400" dirty="0">
                <a:latin typeface="微软雅黑" panose="020B0503020204020204" pitchFamily="34" charset="-122"/>
                <a:ea typeface="经典特宋简"/>
              </a:rPr>
              <a:t>维普的高级检索同一检索框内可运用检索式，其算符为 * </a:t>
            </a:r>
            <a:r>
              <a:rPr lang="en-US" altLang="zh-CN" sz="4400" dirty="0">
                <a:latin typeface="微软雅黑" panose="020B0503020204020204" pitchFamily="34" charset="-122"/>
                <a:ea typeface="经典特宋简"/>
              </a:rPr>
              <a:t>+ -</a:t>
            </a:r>
            <a:endParaRPr lang="en-US" altLang="zh-CN" sz="2400" dirty="0">
              <a:latin typeface="微软雅黑" panose="020B0503020204020204" pitchFamily="34" charset="-122"/>
              <a:ea typeface="经典特宋简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经典特宋简"/>
            </a:endParaRPr>
          </a:p>
        </p:txBody>
      </p:sp>
      <p:sp>
        <p:nvSpPr>
          <p:cNvPr id="51203" name="Rectangle 4"/>
          <p:cNvSpPr/>
          <p:nvPr/>
        </p:nvSpPr>
        <p:spPr>
          <a:xfrm>
            <a:off x="1376820" y="317500"/>
            <a:ext cx="3600450" cy="7747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F46A0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维普数据据库总结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290955" y="44450"/>
            <a:ext cx="3542030" cy="78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AE15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读秀图书搜索</a:t>
            </a:r>
          </a:p>
        </p:txBody>
      </p:sp>
      <p:sp>
        <p:nvSpPr>
          <p:cNvPr id="257032" name="Oval 8"/>
          <p:cNvSpPr/>
          <p:nvPr/>
        </p:nvSpPr>
        <p:spPr>
          <a:xfrm>
            <a:off x="3421481" y="5987680"/>
            <a:ext cx="450930" cy="643679"/>
          </a:xfrm>
          <a:prstGeom prst="ellipse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wrap="none" lIns="90000" tIns="46800" rIns="90000" bIns="46800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556792"/>
            <a:ext cx="11258550" cy="427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02" y="2440091"/>
            <a:ext cx="19446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7032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268760"/>
            <a:ext cx="10868025" cy="475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/>
          <p:nvPr/>
        </p:nvSpPr>
        <p:spPr>
          <a:xfrm>
            <a:off x="1125860" y="260648"/>
            <a:ext cx="3542030" cy="78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AE15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读秀图书搜索</a:t>
            </a:r>
          </a:p>
        </p:txBody>
      </p:sp>
      <p:sp>
        <p:nvSpPr>
          <p:cNvPr id="4" name="Oval 5"/>
          <p:cNvSpPr/>
          <p:nvPr/>
        </p:nvSpPr>
        <p:spPr>
          <a:xfrm>
            <a:off x="2494012" y="5013176"/>
            <a:ext cx="1944687" cy="643679"/>
          </a:xfrm>
          <a:prstGeom prst="ellipse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lIns="90000" tIns="46800" rIns="90000" bIns="46800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5" name="Oval 5"/>
          <p:cNvSpPr/>
          <p:nvPr/>
        </p:nvSpPr>
        <p:spPr>
          <a:xfrm>
            <a:off x="4942284" y="1303571"/>
            <a:ext cx="6586141" cy="643679"/>
          </a:xfrm>
          <a:prstGeom prst="ellipse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wrap="square" lIns="90000" tIns="46800" rIns="90000" bIns="46800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36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  <p:bldP spid="5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QQ截图201503251148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1153795"/>
            <a:ext cx="7917180" cy="5166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9077" name="Oval 5"/>
          <p:cNvSpPr/>
          <p:nvPr/>
        </p:nvSpPr>
        <p:spPr>
          <a:xfrm>
            <a:off x="2138503" y="3473405"/>
            <a:ext cx="1152525" cy="656363"/>
          </a:xfrm>
          <a:prstGeom prst="ellipse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lIns="90000" tIns="46800" rIns="90000" bIns="46800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4295" y="180975"/>
            <a:ext cx="3542030" cy="78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AE15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9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7" grpId="0" bldLvl="0" animBg="1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556792"/>
            <a:ext cx="11258550" cy="427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 txBox="1"/>
          <p:nvPr/>
        </p:nvSpPr>
        <p:spPr>
          <a:xfrm>
            <a:off x="1206500" y="44450"/>
            <a:ext cx="3763645" cy="78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AE15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超星数字图书馆</a:t>
            </a:r>
          </a:p>
        </p:txBody>
      </p:sp>
      <p:sp>
        <p:nvSpPr>
          <p:cNvPr id="260101" name="Oval 5"/>
          <p:cNvSpPr/>
          <p:nvPr/>
        </p:nvSpPr>
        <p:spPr>
          <a:xfrm>
            <a:off x="2821762" y="2420888"/>
            <a:ext cx="1944687" cy="643679"/>
          </a:xfrm>
          <a:prstGeom prst="ellipse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lIns="90000" tIns="46800" rIns="90000" bIns="46800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010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196752"/>
            <a:ext cx="10868025" cy="482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/>
          <p:nvPr/>
        </p:nvSpPr>
        <p:spPr>
          <a:xfrm>
            <a:off x="1053852" y="260648"/>
            <a:ext cx="3763645" cy="78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AE15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超星数字图书馆</a:t>
            </a:r>
          </a:p>
        </p:txBody>
      </p:sp>
      <p:sp>
        <p:nvSpPr>
          <p:cNvPr id="4" name="Oval 5"/>
          <p:cNvSpPr/>
          <p:nvPr/>
        </p:nvSpPr>
        <p:spPr>
          <a:xfrm>
            <a:off x="2566020" y="4293096"/>
            <a:ext cx="1944687" cy="643679"/>
          </a:xfrm>
          <a:prstGeom prst="ellipse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lIns="90000" tIns="46800" rIns="90000" bIns="46800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5" name="Oval 5"/>
          <p:cNvSpPr/>
          <p:nvPr/>
        </p:nvSpPr>
        <p:spPr>
          <a:xfrm>
            <a:off x="4766449" y="1225308"/>
            <a:ext cx="6656555" cy="643679"/>
          </a:xfrm>
          <a:prstGeom prst="ellipse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wrap="square" lIns="90000" tIns="46800" rIns="90000" bIns="46800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9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06170" y="313055"/>
            <a:ext cx="7772400" cy="647700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楷体_GB2312" pitchFamily="49" charset="-122"/>
                <a:cs typeface="+mj-cs"/>
              </a:rPr>
              <a:t> 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楷体_GB2312" pitchFamily="49" charset="-122"/>
                <a:cs typeface="+mj-cs"/>
              </a:rPr>
              <a:t>概况</a:t>
            </a:r>
          </a:p>
        </p:txBody>
      </p:sp>
      <p:sp>
        <p:nvSpPr>
          <p:cNvPr id="9219" name="Rectangle 4"/>
          <p:cNvSpPr/>
          <p:nvPr/>
        </p:nvSpPr>
        <p:spPr>
          <a:xfrm>
            <a:off x="2361070" y="3345180"/>
            <a:ext cx="7696200" cy="49149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Times New Roman" panose="02020603050405020304" pitchFamily="18" charset="0"/>
              </a:rPr>
              <a:t>                  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pic>
        <p:nvPicPr>
          <p:cNvPr id="922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870" y="1524000"/>
            <a:ext cx="807720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4" descr="QQ截图20150325142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45" y="287338"/>
            <a:ext cx="6257925" cy="638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1125" name="Picture 5" descr="QQ截图201503251422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70" y="4006850"/>
            <a:ext cx="7589838" cy="50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6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6802" name="Picture 2" descr="C:\Users\Administrator\Desktop\QQ截图201709221109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70" y="0"/>
            <a:ext cx="63119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3" name="Picture 3" descr="C:\Users\Administrator\Desktop\QQ截图201709221108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20" y="0"/>
            <a:ext cx="4743450" cy="525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4" name="Picture 4" descr="C:\Users\Administrator\Desktop\QQ截图2017092211083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008" y="4564063"/>
            <a:ext cx="6362700" cy="145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6864808" y="6381750"/>
            <a:ext cx="1081087" cy="461645"/>
          </a:xfrm>
          <a:prstGeom prst="rect">
            <a:avLst/>
          </a:prstGeom>
          <a:solidFill>
            <a:srgbClr val="F46A02">
              <a:alpha val="4117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C:\Users\Administrator\Desktop\QQ截图201709191544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160145"/>
            <a:ext cx="8515985" cy="4904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1162685" y="236220"/>
            <a:ext cx="5363210" cy="78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AE1517"/>
                </a:solidFill>
                <a:latin typeface="宋体" panose="02010600030101010101" pitchFamily="2" charset="-122"/>
              </a:rPr>
              <a:t>中国期刊全文数据库</a:t>
            </a:r>
            <a:r>
              <a:rPr lang="en-US" altLang="zh-CN" b="1" dirty="0">
                <a:solidFill>
                  <a:srgbClr val="AE1517"/>
                </a:solidFill>
                <a:latin typeface="宋体" panose="02010600030101010101" pitchFamily="2" charset="-122"/>
              </a:rPr>
              <a:t>CNKI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Administrator\Desktop\QQ截图20170922084502.jpg"/>
          <p:cNvPicPr>
            <a:picLocks noChangeAspect="1"/>
          </p:cNvPicPr>
          <p:nvPr/>
        </p:nvPicPr>
        <p:blipFill>
          <a:blip r:embed="rId2"/>
          <a:srcRect r="14014"/>
          <a:stretch>
            <a:fillRect/>
          </a:stretch>
        </p:blipFill>
        <p:spPr>
          <a:xfrm>
            <a:off x="6047105" y="1165860"/>
            <a:ext cx="4008755" cy="20821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7"/>
          <p:cNvGrpSpPr/>
          <p:nvPr/>
        </p:nvGrpSpPr>
        <p:grpSpPr>
          <a:xfrm>
            <a:off x="546735" y="3429000"/>
            <a:ext cx="4972050" cy="3067050"/>
            <a:chOff x="467544" y="3429000"/>
            <a:chExt cx="3528392" cy="3066363"/>
          </a:xfrm>
        </p:grpSpPr>
        <p:pic>
          <p:nvPicPr>
            <p:cNvPr id="10248" name="Picture 3" descr="C:\Users\Administrator\Desktop\QQ截图20170922084525.jpg"/>
            <p:cNvPicPr>
              <a:picLocks noChangeAspect="1"/>
            </p:cNvPicPr>
            <p:nvPr/>
          </p:nvPicPr>
          <p:blipFill>
            <a:blip r:embed="rId3"/>
            <a:srcRect r="69205"/>
            <a:stretch>
              <a:fillRect/>
            </a:stretch>
          </p:blipFill>
          <p:spPr>
            <a:xfrm>
              <a:off x="467544" y="3429000"/>
              <a:ext cx="2161085" cy="3060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49" name="Picture 3" descr="C:\Users\Administrator\Desktop\QQ截图20170922084525.jpg"/>
            <p:cNvPicPr>
              <a:picLocks noChangeAspect="1"/>
            </p:cNvPicPr>
            <p:nvPr/>
          </p:nvPicPr>
          <p:blipFill>
            <a:blip r:embed="rId3"/>
            <a:srcRect l="63966" r="15794"/>
            <a:stretch>
              <a:fillRect/>
            </a:stretch>
          </p:blipFill>
          <p:spPr>
            <a:xfrm>
              <a:off x="2575645" y="3435363"/>
              <a:ext cx="1420291" cy="30600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组合 18"/>
          <p:cNvGrpSpPr/>
          <p:nvPr/>
        </p:nvGrpSpPr>
        <p:grpSpPr>
          <a:xfrm>
            <a:off x="5734685" y="3429000"/>
            <a:ext cx="4608195" cy="2747645"/>
            <a:chOff x="4211960" y="3429000"/>
            <a:chExt cx="4608512" cy="2994962"/>
          </a:xfrm>
        </p:grpSpPr>
        <p:pic>
          <p:nvPicPr>
            <p:cNvPr id="10246" name="Picture 4" descr="C:\Users\Administrator\Desktop\QQ截图20170922084546.jpg"/>
            <p:cNvPicPr>
              <a:picLocks noChangeAspect="1"/>
            </p:cNvPicPr>
            <p:nvPr/>
          </p:nvPicPr>
          <p:blipFill>
            <a:blip r:embed="rId4"/>
            <a:srcRect l="668" t="2126" r="80984"/>
            <a:stretch>
              <a:fillRect/>
            </a:stretch>
          </p:blipFill>
          <p:spPr>
            <a:xfrm>
              <a:off x="4211960" y="3429000"/>
              <a:ext cx="2880320" cy="29949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47" name="Picture 4" descr="C:\Users\Administrator\Desktop\QQ截图20170922084546.jpg"/>
            <p:cNvPicPr>
              <a:picLocks noChangeAspect="1"/>
            </p:cNvPicPr>
            <p:nvPr/>
          </p:nvPicPr>
          <p:blipFill>
            <a:blip r:embed="rId4"/>
            <a:srcRect l="85986" t="2126" r="2547"/>
            <a:stretch>
              <a:fillRect/>
            </a:stretch>
          </p:blipFill>
          <p:spPr>
            <a:xfrm>
              <a:off x="7020272" y="3429000"/>
              <a:ext cx="1800200" cy="2994962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72709" name="Picture 5" descr="C:\Users\Administrator\Desktop\QQ截图20170922085905.jpg"/>
          <p:cNvPicPr>
            <a:picLocks noChangeAspect="1"/>
          </p:cNvPicPr>
          <p:nvPr/>
        </p:nvPicPr>
        <p:blipFill>
          <a:blip r:embed="rId5"/>
          <a:srcRect r="23651"/>
          <a:stretch>
            <a:fillRect/>
          </a:stretch>
        </p:blipFill>
        <p:spPr>
          <a:xfrm>
            <a:off x="428625" y="1165860"/>
            <a:ext cx="5161280" cy="2082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3" descr="C:\Users\Administrator\Desktop\QQ截图201709191544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33" y="692150"/>
            <a:ext cx="7011987" cy="6119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3934283" y="1092200"/>
            <a:ext cx="5689600" cy="461645"/>
          </a:xfrm>
          <a:prstGeom prst="rect">
            <a:avLst/>
          </a:prstGeom>
          <a:solidFill>
            <a:srgbClr val="F46A02">
              <a:alpha val="30980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0770" y="692150"/>
            <a:ext cx="1584325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8520" y="4365625"/>
            <a:ext cx="2232025" cy="461645"/>
          </a:xfrm>
          <a:prstGeom prst="rect">
            <a:avLst/>
          </a:prstGeom>
          <a:solidFill>
            <a:srgbClr val="F46A02">
              <a:alpha val="3019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74370" y="4508500"/>
            <a:ext cx="2520950" cy="461645"/>
          </a:xfrm>
          <a:prstGeom prst="rect">
            <a:avLst/>
          </a:prstGeom>
          <a:solidFill>
            <a:srgbClr val="F46A02">
              <a:alpha val="3019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08933" y="692150"/>
            <a:ext cx="720725" cy="461645"/>
          </a:xfrm>
          <a:prstGeom prst="rect">
            <a:avLst/>
          </a:prstGeom>
          <a:solidFill>
            <a:srgbClr val="F46A02">
              <a:alpha val="32156"/>
            </a:srgbClr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pic>
        <p:nvPicPr>
          <p:cNvPr id="62468" name="Picture 4" descr="C:\Users\Administrator\Desktop\QQ截图201709191613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08" y="2060575"/>
            <a:ext cx="7400925" cy="200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2494420" y="-1035050"/>
            <a:ext cx="7272338" cy="4616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67333" y="6858000"/>
            <a:ext cx="8999537" cy="4616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0.12593 L -0.00382 0.22569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2.5E-6 -0.41065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1" grpId="0" bldLvl="0" animBg="1"/>
      <p:bldP spid="12" grpId="0" bldLvl="0" animBg="1"/>
      <p:bldP spid="14" grpId="0" bldLvl="0" animBg="1"/>
      <p:bldP spid="15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46A02">
            <a:alpha val="41000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0000" tIns="46800" rIns="90000" bIns="4680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  <a:cs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46A02">
            <a:alpha val="41000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0000" tIns="46800" rIns="90000" bIns="4680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  <a:cs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1230</Words>
  <Application>Microsoft Office PowerPoint</Application>
  <PresentationFormat>自定义</PresentationFormat>
  <Paragraphs>125</Paragraphs>
  <Slides>62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62</vt:i4>
      </vt:variant>
    </vt:vector>
  </HeadingPairs>
  <TitlesOfParts>
    <vt:vector size="66" baseType="lpstr">
      <vt:lpstr>默认设计模板</vt:lpstr>
      <vt:lpstr>2_自定义设计方案</vt:lpstr>
      <vt:lpstr>3_自定义设计方案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概况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pc</dc:creator>
  <cp:lastModifiedBy>user</cp:lastModifiedBy>
  <cp:revision>229</cp:revision>
  <dcterms:created xsi:type="dcterms:W3CDTF">2015-03-12T07:23:00Z</dcterms:created>
  <dcterms:modified xsi:type="dcterms:W3CDTF">2019-03-07T02:56:18Z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